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F2CF22-C85C-285E-AD71-85A24A99DB4D}" v="2" dt="2025-02-25T09:36:08.638"/>
    <p1510:client id="{DE179B19-1372-E90A-8266-119A293966E6}" v="78" dt="2025-02-25T09:46:25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6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BF98B-ED01-4401-A245-C1528BA4C842}" type="datetimeFigureOut">
              <a:rPr lang="de-CH" smtClean="0"/>
              <a:t>25.02.2025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73B2E-6B19-4D64-90A8-CB400FD349A8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046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73B2E-6B19-4D64-90A8-CB400FD349A8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9094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0904D9-69FE-0650-558F-57630543D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8AC67BA-B171-F6FA-A39A-D9D42699E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C656F9-743F-454F-417C-163CFE32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33B4B0-8F7B-8D1A-BE0C-EA9EC1E9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11D30A-638B-E50E-BBDC-86780229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286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B2DF94-2967-5CEC-49D7-CA0A70ADB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A447B2-D787-D733-2AA7-27E603487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51B223-7CE8-2C10-EB3B-921F9E6F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41368F-ADDC-CAB4-1105-CC65E185D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B241DE-2E60-1F6E-62D7-BE374E1FF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825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092794-DA0F-AD32-23DB-F4093FBDA8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C8E618-19BA-E6E6-BAA4-1ADF45835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0E45-8BF7-2466-0822-A405C22E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5164AB-2FC8-9D49-2F13-7AA32A06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24F1B7-E829-D7BA-12AC-4891A92D7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4025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CC71ED-7EE0-824E-24AC-1BF270B15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F09E07-6728-1FCD-B93C-CEAE61059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E92AF3-6CA9-2092-1B83-6F45F72C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6AF9B4-6FBE-9688-9669-4331B510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183CFA-9B79-26B1-5672-5472F1B97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022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02FEB3-5D1D-711C-A661-155A6D83F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D8DF4B-AB4F-FCF4-117F-02FDA1981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2ADDA5-488D-FF70-AA3D-00E7DE2D0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702EFD-9915-36E6-2748-DBB1A6638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2C789E-49E1-4D42-E266-9EFD3892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222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269771-F8C9-3177-2C50-3BC3B53F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B30E1D-F11E-A0DA-8CDE-1B5FFD312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57AB68-FD2A-BD8F-2659-8B93B305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7A67F5-4920-C787-BFF9-1F357C63E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8BABF3-B6BA-DAA3-6C2C-D7476960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992A4A-241F-1AE7-C306-7AA0B5244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4342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4E8CD0-7ABE-B8B4-1F97-990B4443F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F5A9B1-F05F-C785-D36A-6935D24F3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01B8E6-711E-E773-E968-D6ABBDD07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DC2650F-DA1A-2258-D691-D6F5F7F18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E11EFF-0F83-8B3E-325E-9C1FFB1FF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D14A6D-2E33-DDF6-46B4-C99F498E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CE6E47-D8C7-BF0E-B9CB-66E0DAE0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0C6BF1-E43B-2FC5-8B4D-7EFDE5B22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1258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131487-5426-F425-66E1-4C8B76A5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FB1AC0-0350-DCA6-75E1-CEB1C45A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76E143B-F86F-CFFD-3EFF-7E8998BF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133CD9-CB51-2CFB-C4FC-CBAFC82B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017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8C5C22A-4921-DA64-5D46-4799E381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16073B-1E76-DEF3-2B9A-E50307BC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4D690C-BDF7-5843-6EB9-F477CE26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020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F97DFF-1FE7-85A3-C683-86018AD0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4D3005-FDF7-B340-3449-4F11F9052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7823EE-158D-5C11-FEB8-0D1626429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C5D827-4C7B-DC65-FD58-C834F11A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8D9800-BD3C-818C-E345-3FBB231C0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DFD07D-1887-F288-544B-60F0952D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7401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E6DBE-74DF-FECC-8613-62D5EFE15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A41A47B-C74D-8866-02D7-974FEC4AE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4E0577-64B0-7635-CCE8-C78A3FBAF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2B27F5-B482-3125-6255-FE4C25474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33E09F-156E-CE5F-AA9D-3870A5E4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FC353D-005B-EB9E-0147-93AB6E5F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84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9F60BA-BB92-601A-9797-EC3175EE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A12A45-236A-DFF9-A941-D228B05E9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4F6FA3-8ADD-D6AC-A531-D954C2206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635989-0A77-4590-B76E-6DD835C97D8E}" type="datetimeFigureOut">
              <a:rPr lang="fr-CH" smtClean="0"/>
              <a:t>25.02.2025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556E2E-B1B0-96CC-1B80-5D8BB96E9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3C640C-62C3-65BB-BCD8-2271627E9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CB7E0C-C11C-4347-98CD-6EEC0772B3E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836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4">
            <a:extLst>
              <a:ext uri="{FF2B5EF4-FFF2-40B4-BE49-F238E27FC236}">
                <a16:creationId xmlns:a16="http://schemas.microsoft.com/office/drawing/2014/main" id="{33779770-2F96-211B-428F-13900228F36F}"/>
              </a:ext>
            </a:extLst>
          </p:cNvPr>
          <p:cNvSpPr/>
          <p:nvPr/>
        </p:nvSpPr>
        <p:spPr>
          <a:xfrm>
            <a:off x="6249382" y="4182825"/>
            <a:ext cx="5609305" cy="1195894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800" b="1" dirty="0">
                <a:solidFill>
                  <a:schemeClr val="tx2"/>
                </a:solidFill>
                <a:latin typeface="sbb light"/>
              </a:rPr>
              <a:t>Previous Attempts at Solutions</a:t>
            </a:r>
          </a:p>
          <a:p>
            <a:endParaRPr lang="en-GB" sz="1000" dirty="0">
              <a:solidFill>
                <a:schemeClr val="tx2"/>
              </a:solidFill>
              <a:latin typeface="sbb light"/>
            </a:endParaRPr>
          </a:p>
          <a:p>
            <a:r>
              <a:rPr lang="en-GB" sz="1000" dirty="0">
                <a:solidFill>
                  <a:schemeClr val="tx2"/>
                </a:solidFill>
                <a:latin typeface="sbb light"/>
              </a:rPr>
              <a:t>[…]</a:t>
            </a:r>
            <a:endParaRPr lang="en-GB" sz="1000">
              <a:solidFill>
                <a:schemeClr val="tx2"/>
              </a:solidFill>
              <a:latin typeface="sbb light"/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5" name="Rechteck 8">
            <a:extLst>
              <a:ext uri="{FF2B5EF4-FFF2-40B4-BE49-F238E27FC236}">
                <a16:creationId xmlns:a16="http://schemas.microsoft.com/office/drawing/2014/main" id="{BA2AEDEC-B3EA-0D9F-3110-ABB668791597}"/>
              </a:ext>
            </a:extLst>
          </p:cNvPr>
          <p:cNvSpPr>
            <a:spLocks/>
          </p:cNvSpPr>
          <p:nvPr/>
        </p:nvSpPr>
        <p:spPr>
          <a:xfrm>
            <a:off x="331940" y="229690"/>
            <a:ext cx="10212053" cy="477054"/>
          </a:xfrm>
          <a:prstGeom prst="rect">
            <a:avLst/>
          </a:prstGeom>
          <a:solidFill>
            <a:srgbClr val="FFFFFF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txBody>
          <a:bodyPr wrap="square" lIns="91440" tIns="45720" rIns="91440" bIns="45720" anchor="t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GB" sz="800" b="1" dirty="0">
                <a:solidFill>
                  <a:schemeClr val="tx2"/>
                </a:solidFill>
                <a:latin typeface="sbb light"/>
              </a:rPr>
              <a:t>Challenge Title </a:t>
            </a:r>
          </a:p>
          <a:p>
            <a:pPr marL="0" lvl="1">
              <a:spcBef>
                <a:spcPts val="600"/>
              </a:spcBef>
            </a:pPr>
            <a:r>
              <a:rPr lang="en-GB" sz="1200" dirty="0">
                <a:solidFill>
                  <a:schemeClr val="tx2"/>
                </a:solidFill>
                <a:latin typeface="sbb light"/>
              </a:rPr>
              <a:t>[…]</a:t>
            </a:r>
          </a:p>
        </p:txBody>
      </p:sp>
      <p:sp>
        <p:nvSpPr>
          <p:cNvPr id="6" name="Rechteck 31">
            <a:extLst>
              <a:ext uri="{FF2B5EF4-FFF2-40B4-BE49-F238E27FC236}">
                <a16:creationId xmlns:a16="http://schemas.microsoft.com/office/drawing/2014/main" id="{47E09D1F-A098-F0E5-7980-5E5568199F79}"/>
              </a:ext>
            </a:extLst>
          </p:cNvPr>
          <p:cNvSpPr/>
          <p:nvPr/>
        </p:nvSpPr>
        <p:spPr>
          <a:xfrm>
            <a:off x="6245143" y="1458677"/>
            <a:ext cx="5613544" cy="2587893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800" b="1" dirty="0">
                <a:solidFill>
                  <a:schemeClr val="tx2"/>
                </a:solidFill>
                <a:latin typeface="sbb light"/>
              </a:rPr>
              <a:t>Desired Effect / Goal</a:t>
            </a:r>
          </a:p>
          <a:p>
            <a:endParaRPr lang="en-GB" sz="1000" dirty="0">
              <a:solidFill>
                <a:schemeClr val="tx2"/>
              </a:solidFill>
              <a:latin typeface="sbb light"/>
            </a:endParaRPr>
          </a:p>
          <a:p>
            <a:r>
              <a:rPr lang="en-GB" sz="1000" dirty="0">
                <a:solidFill>
                  <a:schemeClr val="tx2"/>
                </a:solidFill>
                <a:latin typeface="sbb light"/>
              </a:rPr>
              <a:t>[…]</a:t>
            </a:r>
          </a:p>
        </p:txBody>
      </p:sp>
      <p:sp>
        <p:nvSpPr>
          <p:cNvPr id="7" name="Rechteck 33">
            <a:extLst>
              <a:ext uri="{FF2B5EF4-FFF2-40B4-BE49-F238E27FC236}">
                <a16:creationId xmlns:a16="http://schemas.microsoft.com/office/drawing/2014/main" id="{EE4FDCD5-6FD8-F61C-6EE8-1FF4B1D9596D}"/>
              </a:ext>
            </a:extLst>
          </p:cNvPr>
          <p:cNvSpPr/>
          <p:nvPr/>
        </p:nvSpPr>
        <p:spPr>
          <a:xfrm>
            <a:off x="330568" y="5514974"/>
            <a:ext cx="5760254" cy="990601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800" b="1" dirty="0">
                <a:solidFill>
                  <a:schemeClr val="tx2"/>
                </a:solidFill>
                <a:latin typeface="sbb light"/>
              </a:rPr>
              <a:t>Tools and Data available</a:t>
            </a:r>
          </a:p>
          <a:p>
            <a:endParaRPr lang="en-GB" sz="1000" dirty="0">
              <a:solidFill>
                <a:srgbClr val="000000"/>
              </a:solidFill>
              <a:latin typeface="sbb light"/>
            </a:endParaRPr>
          </a:p>
          <a:p>
            <a:r>
              <a:rPr lang="en-GB" sz="1000" dirty="0">
                <a:solidFill>
                  <a:srgbClr val="000000"/>
                </a:solidFill>
                <a:latin typeface="sbb light"/>
              </a:rPr>
              <a:t>[…]</a:t>
            </a:r>
          </a:p>
          <a:p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8" name="Rechteck 30">
            <a:extLst>
              <a:ext uri="{FF2B5EF4-FFF2-40B4-BE49-F238E27FC236}">
                <a16:creationId xmlns:a16="http://schemas.microsoft.com/office/drawing/2014/main" id="{ECEC7208-8369-5920-ED08-2C97722AF840}"/>
              </a:ext>
            </a:extLst>
          </p:cNvPr>
          <p:cNvSpPr/>
          <p:nvPr/>
        </p:nvSpPr>
        <p:spPr>
          <a:xfrm>
            <a:off x="330568" y="1462523"/>
            <a:ext cx="5760254" cy="3916196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800" b="1" dirty="0">
                <a:solidFill>
                  <a:schemeClr val="tx2"/>
                </a:solidFill>
                <a:latin typeface="sbb light"/>
              </a:rPr>
              <a:t>Description of the Challenge</a:t>
            </a:r>
          </a:p>
          <a:p>
            <a:endParaRPr lang="en-GB" sz="1000" dirty="0">
              <a:solidFill>
                <a:srgbClr val="000000"/>
              </a:solidFill>
              <a:latin typeface="sbb light"/>
            </a:endParaRPr>
          </a:p>
          <a:p>
            <a:r>
              <a:rPr lang="en-GB" sz="1000" dirty="0">
                <a:solidFill>
                  <a:srgbClr val="000000"/>
                </a:solidFill>
                <a:latin typeface="sbb light"/>
              </a:rPr>
              <a:t>[…]</a:t>
            </a:r>
          </a:p>
        </p:txBody>
      </p:sp>
      <p:sp>
        <p:nvSpPr>
          <p:cNvPr id="9" name="Rechteck 22">
            <a:extLst>
              <a:ext uri="{FF2B5EF4-FFF2-40B4-BE49-F238E27FC236}">
                <a16:creationId xmlns:a16="http://schemas.microsoft.com/office/drawing/2014/main" id="{07E9273A-8236-63DB-665B-1E2FAD11F049}"/>
              </a:ext>
            </a:extLst>
          </p:cNvPr>
          <p:cNvSpPr>
            <a:spLocks/>
          </p:cNvSpPr>
          <p:nvPr/>
        </p:nvSpPr>
        <p:spPr>
          <a:xfrm>
            <a:off x="330568" y="848944"/>
            <a:ext cx="4304548" cy="477054"/>
          </a:xfrm>
          <a:prstGeom prst="rect">
            <a:avLst/>
          </a:prstGeom>
          <a:solidFill>
            <a:srgbClr val="FFFFFF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txBody>
          <a:bodyPr wrap="square" lIns="91440" tIns="45720" rIns="91440" bIns="45720" anchor="t">
            <a:spAutoFit/>
          </a:bodyPr>
          <a:lstStyle/>
          <a:p>
            <a:pPr marL="0" lvl="1" indent="0">
              <a:spcBef>
                <a:spcPts val="600"/>
              </a:spcBef>
              <a:buNone/>
            </a:pPr>
            <a:r>
              <a:rPr lang="en-GB" sz="800" b="1" dirty="0">
                <a:solidFill>
                  <a:schemeClr val="tx2"/>
                </a:solidFill>
                <a:latin typeface="sbb light"/>
              </a:rPr>
              <a:t>Challenge Owner</a:t>
            </a:r>
          </a:p>
          <a:p>
            <a:pPr marL="0" lvl="1" indent="0">
              <a:spcBef>
                <a:spcPts val="600"/>
              </a:spcBef>
              <a:buNone/>
            </a:pPr>
            <a:r>
              <a:rPr lang="en-GB" sz="1200" dirty="0">
                <a:solidFill>
                  <a:schemeClr val="tx2"/>
                </a:solidFill>
                <a:latin typeface="sbb light"/>
              </a:rPr>
              <a:t>[name, email]</a:t>
            </a:r>
          </a:p>
        </p:txBody>
      </p:sp>
      <p:sp>
        <p:nvSpPr>
          <p:cNvPr id="10" name="Rechteck 25">
            <a:extLst>
              <a:ext uri="{FF2B5EF4-FFF2-40B4-BE49-F238E27FC236}">
                <a16:creationId xmlns:a16="http://schemas.microsoft.com/office/drawing/2014/main" id="{B848F173-1166-D999-AC07-F7AD2EA5EC46}"/>
              </a:ext>
            </a:extLst>
          </p:cNvPr>
          <p:cNvSpPr/>
          <p:nvPr/>
        </p:nvSpPr>
        <p:spPr>
          <a:xfrm>
            <a:off x="10692616" y="842999"/>
            <a:ext cx="1166071" cy="477054"/>
          </a:xfrm>
          <a:prstGeom prst="rect">
            <a:avLst/>
          </a:prstGeom>
          <a:solidFill>
            <a:srgbClr val="FFFFFF">
              <a:alpha val="50000"/>
            </a:srgbClr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txBody>
          <a:bodyPr wrap="square" lIns="91440" tIns="45720" rIns="91440" bIns="45720" anchor="t">
            <a:spAutoFit/>
          </a:bodyPr>
          <a:lstStyle/>
          <a:p>
            <a:pPr marL="0" lvl="1" indent="0">
              <a:spcBef>
                <a:spcPts val="600"/>
              </a:spcBef>
              <a:buNone/>
            </a:pPr>
            <a:r>
              <a:rPr lang="en-GB" sz="800" b="1" dirty="0">
                <a:solidFill>
                  <a:schemeClr val="tx2"/>
                </a:solidFill>
                <a:latin typeface="sbb light"/>
              </a:rPr>
              <a:t>Theme </a:t>
            </a:r>
          </a:p>
          <a:p>
            <a:pPr marL="0" lvl="1">
              <a:spcBef>
                <a:spcPts val="600"/>
              </a:spcBef>
            </a:pPr>
            <a:r>
              <a:rPr lang="en-GB" sz="1200" dirty="0">
                <a:solidFill>
                  <a:schemeClr val="tx2"/>
                </a:solidFill>
                <a:latin typeface="sbb light"/>
              </a:rPr>
              <a:t>[Track X]</a:t>
            </a:r>
          </a:p>
        </p:txBody>
      </p:sp>
      <p:sp>
        <p:nvSpPr>
          <p:cNvPr id="11" name="Rechteck 25">
            <a:extLst>
              <a:ext uri="{FF2B5EF4-FFF2-40B4-BE49-F238E27FC236}">
                <a16:creationId xmlns:a16="http://schemas.microsoft.com/office/drawing/2014/main" id="{04542428-4E65-328F-EBD8-A144849FB736}"/>
              </a:ext>
            </a:extLst>
          </p:cNvPr>
          <p:cNvSpPr/>
          <p:nvPr/>
        </p:nvSpPr>
        <p:spPr>
          <a:xfrm>
            <a:off x="4783739" y="849207"/>
            <a:ext cx="1307083" cy="477054"/>
          </a:xfrm>
          <a:prstGeom prst="rect">
            <a:avLst/>
          </a:prstGeom>
          <a:solidFill>
            <a:srgbClr val="FFFFFF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txBody>
          <a:bodyPr wrap="square" lIns="91440" tIns="45720" rIns="91440" bIns="45720" anchor="t">
            <a:spAutoFit/>
          </a:bodyPr>
          <a:lstStyle/>
          <a:p>
            <a:pPr marL="0" lvl="1" indent="0">
              <a:spcBef>
                <a:spcPts val="600"/>
              </a:spcBef>
              <a:buNone/>
            </a:pPr>
            <a:r>
              <a:rPr lang="en-GB" sz="800" b="1" dirty="0">
                <a:solidFill>
                  <a:schemeClr val="tx2"/>
                </a:solidFill>
                <a:latin typeface="sbb light"/>
              </a:rPr>
              <a:t>Company </a:t>
            </a:r>
          </a:p>
          <a:p>
            <a:pPr marL="0" lvl="1" indent="0">
              <a:spcBef>
                <a:spcPts val="600"/>
              </a:spcBef>
              <a:buNone/>
            </a:pPr>
            <a:r>
              <a:rPr lang="en-GB" sz="1200" dirty="0">
                <a:solidFill>
                  <a:schemeClr val="tx2"/>
                </a:solidFill>
                <a:latin typeface="sbb light"/>
              </a:rPr>
              <a:t>[…]</a:t>
            </a:r>
          </a:p>
        </p:txBody>
      </p:sp>
      <p:sp>
        <p:nvSpPr>
          <p:cNvPr id="12" name="Rechteck 22">
            <a:extLst>
              <a:ext uri="{FF2B5EF4-FFF2-40B4-BE49-F238E27FC236}">
                <a16:creationId xmlns:a16="http://schemas.microsoft.com/office/drawing/2014/main" id="{E577FF44-F008-0874-62AB-A7CA326BC4B2}"/>
              </a:ext>
            </a:extLst>
          </p:cNvPr>
          <p:cNvSpPr>
            <a:spLocks/>
          </p:cNvSpPr>
          <p:nvPr/>
        </p:nvSpPr>
        <p:spPr>
          <a:xfrm>
            <a:off x="6239445" y="842999"/>
            <a:ext cx="4304548" cy="477054"/>
          </a:xfrm>
          <a:prstGeom prst="rect">
            <a:avLst/>
          </a:prstGeom>
          <a:solidFill>
            <a:srgbClr val="FFFFFF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txBody>
          <a:bodyPr wrap="square" lIns="91440" tIns="45720" rIns="91440" bIns="45720" anchor="t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GB" sz="800" b="1" dirty="0">
                <a:solidFill>
                  <a:schemeClr val="tx2"/>
                </a:solidFill>
                <a:latin typeface="sbb light"/>
              </a:rPr>
              <a:t>Post-Hack Challenge Sponsor</a:t>
            </a:r>
          </a:p>
          <a:p>
            <a:pPr marL="0" lvl="1" indent="0">
              <a:spcBef>
                <a:spcPts val="600"/>
              </a:spcBef>
              <a:buNone/>
            </a:pPr>
            <a:r>
              <a:rPr lang="en-GB" sz="1200" dirty="0">
                <a:solidFill>
                  <a:schemeClr val="tx2"/>
                </a:solidFill>
                <a:latin typeface="sbb light"/>
              </a:rPr>
              <a:t>[name, email]</a:t>
            </a:r>
          </a:p>
        </p:txBody>
      </p:sp>
      <p:sp>
        <p:nvSpPr>
          <p:cNvPr id="2" name="Rechteck 33">
            <a:extLst>
              <a:ext uri="{FF2B5EF4-FFF2-40B4-BE49-F238E27FC236}">
                <a16:creationId xmlns:a16="http://schemas.microsoft.com/office/drawing/2014/main" id="{96D6FBD2-E863-AE8B-E13F-4CF94A49349E}"/>
              </a:ext>
            </a:extLst>
          </p:cNvPr>
          <p:cNvSpPr/>
          <p:nvPr/>
        </p:nvSpPr>
        <p:spPr>
          <a:xfrm>
            <a:off x="6249381" y="5514973"/>
            <a:ext cx="5609305" cy="990601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2">
                <a:alpha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800" b="1" dirty="0">
                <a:solidFill>
                  <a:schemeClr val="tx2"/>
                </a:solidFill>
                <a:latin typeface="sbb light"/>
              </a:rPr>
              <a:t>Is your challenge suitable for development as an Open Source project?</a:t>
            </a:r>
            <a:endParaRPr lang="en-GB" sz="1000">
              <a:solidFill>
                <a:schemeClr val="tx2"/>
              </a:solidFill>
              <a:latin typeface="sbb light"/>
            </a:endParaRPr>
          </a:p>
          <a:p>
            <a:endParaRPr lang="en-GB" sz="1000" dirty="0">
              <a:solidFill>
                <a:schemeClr val="tx2"/>
              </a:solidFill>
              <a:latin typeface="sbb light"/>
            </a:endParaRPr>
          </a:p>
          <a:p>
            <a:r>
              <a:rPr lang="en-GB" sz="1000" dirty="0">
                <a:solidFill>
                  <a:schemeClr val="tx2"/>
                </a:solidFill>
                <a:latin typeface="sbb light"/>
              </a:rPr>
              <a:t>[    ]  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Yes, the challenge is already part of an Open </a:t>
            </a:r>
            <a:r>
              <a:rPr lang="en-US" sz="1000" dirty="0">
                <a:solidFill>
                  <a:schemeClr val="tx2"/>
                </a:solidFill>
                <a:latin typeface="sbb light"/>
              </a:rPr>
              <a:t>S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ource project</a:t>
            </a:r>
          </a:p>
          <a:p>
            <a:r>
              <a:rPr lang="en-GB" sz="1000" dirty="0">
                <a:solidFill>
                  <a:schemeClr val="tx2"/>
                </a:solidFill>
                <a:latin typeface="sbb light"/>
              </a:rPr>
              <a:t>[    ]  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Yes, the challenge can be developed as an Open </a:t>
            </a:r>
            <a:r>
              <a:rPr lang="en-US" sz="1000" dirty="0">
                <a:solidFill>
                  <a:schemeClr val="tx2"/>
                </a:solidFill>
                <a:latin typeface="sbb light"/>
              </a:rPr>
              <a:t>S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ource project </a:t>
            </a:r>
          </a:p>
          <a:p>
            <a:r>
              <a:rPr lang="en-GB" sz="1000" dirty="0">
                <a:solidFill>
                  <a:schemeClr val="tx2"/>
                </a:solidFill>
                <a:latin typeface="sbb light"/>
              </a:rPr>
              <a:t>[    ]  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I am unsure whether the challenge is suitable for Open </a:t>
            </a:r>
            <a:r>
              <a:rPr lang="en-US" sz="1000" dirty="0">
                <a:solidFill>
                  <a:schemeClr val="tx2"/>
                </a:solidFill>
                <a:latin typeface="sbb light"/>
              </a:rPr>
              <a:t>S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ource </a:t>
            </a:r>
          </a:p>
          <a:p>
            <a:r>
              <a:rPr lang="en-GB" sz="1000" dirty="0">
                <a:solidFill>
                  <a:schemeClr val="tx2"/>
                </a:solidFill>
                <a:latin typeface="sbb light"/>
              </a:rPr>
              <a:t>[    ]  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No, the challenge cannot be developed as an Open </a:t>
            </a:r>
            <a:r>
              <a:rPr lang="en-US" sz="1000" dirty="0">
                <a:solidFill>
                  <a:schemeClr val="tx2"/>
                </a:solidFill>
                <a:latin typeface="sbb light"/>
              </a:rPr>
              <a:t>S</a:t>
            </a:r>
            <a:r>
              <a:rPr lang="en-US" sz="1000" b="0" i="0" dirty="0">
                <a:solidFill>
                  <a:schemeClr val="tx2"/>
                </a:solidFill>
                <a:effectLst/>
                <a:latin typeface="sbb light"/>
              </a:rPr>
              <a:t>ource project </a:t>
            </a:r>
          </a:p>
          <a:p>
            <a:endParaRPr lang="en-GB" sz="1000" dirty="0">
              <a:solidFill>
                <a:srgbClr val="000000"/>
              </a:solidFill>
            </a:endParaRPr>
          </a:p>
          <a:p>
            <a:endParaRPr lang="en-GB" sz="1000" b="1" dirty="0">
              <a:solidFill>
                <a:schemeClr val="tx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2CD7FB-1647-7377-9F7E-59B0D4B68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425" y="320427"/>
            <a:ext cx="1164407" cy="29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51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AEF672E942C84E9821FCBB1C3322A5" ma:contentTypeVersion="19" ma:contentTypeDescription="Ein neues Dokument erstellen." ma:contentTypeScope="" ma:versionID="91039e06a87aa5c4d17d03dade4e6b0b">
  <xsd:schema xmlns:xsd="http://www.w3.org/2001/XMLSchema" xmlns:xs="http://www.w3.org/2001/XMLSchema" xmlns:p="http://schemas.microsoft.com/office/2006/metadata/properties" xmlns:ns2="0522ab0c-714a-4def-998a-03ec1b038240" xmlns:ns3="7feb5937-0ecd-4691-8e2b-48b425ee826b" targetNamespace="http://schemas.microsoft.com/office/2006/metadata/properties" ma:root="true" ma:fieldsID="c7df53d0012601cfc2a450ba73651dc1" ns2:_="" ns3:_="">
    <xsd:import namespace="0522ab0c-714a-4def-998a-03ec1b038240"/>
    <xsd:import namespace="7feb5937-0ecd-4691-8e2b-48b425ee826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22ab0c-714a-4def-998a-03ec1b03824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57214293-27c7-4240-8635-26f591848151}" ma:internalName="TaxCatchAll" ma:showField="CatchAllData" ma:web="0522ab0c-714a-4def-998a-03ec1b0382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eb5937-0ecd-4691-8e2b-48b425ee82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22ab0c-714a-4def-998a-03ec1b038240" xsi:nil="true"/>
    <lcf76f155ced4ddcb4097134ff3c332f xmlns="7feb5937-0ecd-4691-8e2b-48b425ee826b">
      <Terms xmlns="http://schemas.microsoft.com/office/infopath/2007/PartnerControls"/>
    </lcf76f155ced4ddcb4097134ff3c332f>
    <_dlc_DocId xmlns="0522ab0c-714a-4def-998a-03ec1b038240">QNUQ4QNWPD25-1914259537-6667</_dlc_DocId>
    <_dlc_DocIdUrl xmlns="0522ab0c-714a-4def-998a-03ec1b038240">
      <Url>https://sbb.sharepoint.com/sites/hackathon/_layouts/15/DocIdRedir.aspx?ID=QNUQ4QNWPD25-1914259537-6667</Url>
      <Description>QNUQ4QNWPD25-1914259537-6667</Description>
    </_dlc_DocIdUrl>
  </documentManagement>
</p:properties>
</file>

<file path=customXml/itemProps1.xml><?xml version="1.0" encoding="utf-8"?>
<ds:datastoreItem xmlns:ds="http://schemas.openxmlformats.org/officeDocument/2006/customXml" ds:itemID="{72E69C14-14C1-4644-AB41-AB0437556F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22ab0c-714a-4def-998a-03ec1b038240"/>
    <ds:schemaRef ds:uri="7feb5937-0ecd-4691-8e2b-48b425ee82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66D16A-FDF3-4BA7-93B3-6B0158E83D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1B3E6F-6ECB-4023-A93F-DCFD2F009F3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9ED8EF0-9DDC-4A1E-B9EF-ABBDD09E6121}">
  <ds:schemaRefs>
    <ds:schemaRef ds:uri="0522ab0c-714a-4def-998a-03ec1b038240"/>
    <ds:schemaRef ds:uri="7feb5937-0ecd-4691-8e2b-48b425ee826b"/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2cda5d11-f0ac-46b3-967d-af1b2e1bd01a}" enabled="0" method="" siteId="{2cda5d11-f0ac-46b3-967d-af1b2e1bd01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Company>SBB CFF FFS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Borel Julien (HR-SRT-YT1-TRAI)</dc:creator>
  <cp:lastModifiedBy>Correll Rodriguez Gomez Keira (IT-PTR-CEN2-SME4)</cp:lastModifiedBy>
  <cp:revision>29</cp:revision>
  <dcterms:created xsi:type="dcterms:W3CDTF">2025-01-31T09:42:01Z</dcterms:created>
  <dcterms:modified xsi:type="dcterms:W3CDTF">2025-02-25T09:46:58Z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0x0101007FAEF672E942C84E9821FCBB1C3322A5</vt:lpwstr>
  </property>
  <property fmtid="{D5CDD505-2E9C-101B-9397-08002B2CF9AE}" pid="3" name="_dlc_DocIdItemGuid">
    <vt:lpwstr>5c40c693-61bc-41a5-8070-edac2b4ec70e</vt:lpwstr>
  </property>
  <property fmtid="{D5CDD505-2E9C-101B-9397-08002B2CF9AE}" pid="4" name="MediaServiceImageTags">
    <vt:lpwstr/>
  </property>
</Properties>
</file>