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11B9E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‹Nr.›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11B9E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‹Nr.›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11B9E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‹Nr.›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11B9E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‹Nr.›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2700" y="470694"/>
            <a:ext cx="3621600" cy="96714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‹Nr.›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67868" y="1051305"/>
            <a:ext cx="8229600" cy="12700"/>
          </a:xfrm>
          <a:custGeom>
            <a:avLst/>
            <a:gdLst/>
            <a:ahLst/>
            <a:cxnLst/>
            <a:rect l="l" t="t" r="r" b="b"/>
            <a:pathLst>
              <a:path w="8229600" h="12700">
                <a:moveTo>
                  <a:pt x="0" y="12700"/>
                </a:moveTo>
                <a:lnTo>
                  <a:pt x="8229218" y="12700"/>
                </a:lnTo>
                <a:lnTo>
                  <a:pt x="8229218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11B9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64820" y="6495288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219" y="0"/>
                </a:lnTo>
              </a:path>
            </a:pathLst>
          </a:custGeom>
          <a:ln w="12700">
            <a:solidFill>
              <a:srgbClr val="11B9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34429" y="6507478"/>
            <a:ext cx="408810" cy="270846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467868" y="1051305"/>
            <a:ext cx="8229600" cy="12700"/>
          </a:xfrm>
          <a:custGeom>
            <a:avLst/>
            <a:gdLst/>
            <a:ahLst/>
            <a:cxnLst/>
            <a:rect l="l" t="t" r="r" b="b"/>
            <a:pathLst>
              <a:path w="8229600" h="12700">
                <a:moveTo>
                  <a:pt x="0" y="12700"/>
                </a:moveTo>
                <a:lnTo>
                  <a:pt x="8229218" y="12700"/>
                </a:lnTo>
                <a:lnTo>
                  <a:pt x="8229218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11B9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5940" y="321944"/>
            <a:ext cx="7679055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11B9E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30852" y="1636776"/>
            <a:ext cx="4136390" cy="2144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469007" y="6606560"/>
            <a:ext cx="2491740" cy="139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435988" y="6606560"/>
            <a:ext cx="534669" cy="139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562213" y="6606560"/>
            <a:ext cx="176529" cy="139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‹Nr.›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mailto:alexander.schroeder@v-s-w.d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91911" y="2310383"/>
            <a:ext cx="3284220" cy="3964304"/>
          </a:xfrm>
          <a:prstGeom prst="rect">
            <a:avLst/>
          </a:prstGeom>
          <a:solidFill>
            <a:srgbClr val="B18D35"/>
          </a:solidFill>
        </p:spPr>
        <p:txBody>
          <a:bodyPr vert="horz" wrap="square" lIns="0" tIns="10287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810"/>
              </a:spcBef>
            </a:pPr>
            <a:r>
              <a:rPr sz="1800" spc="-40" dirty="0">
                <a:latin typeface="Arial"/>
                <a:cs typeface="Arial"/>
              </a:rPr>
              <a:t>Dr.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Alexander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Schröder</a:t>
            </a:r>
            <a:endParaRPr sz="1800">
              <a:latin typeface="Arial"/>
              <a:cs typeface="Arial"/>
            </a:endParaRPr>
          </a:p>
          <a:p>
            <a:pPr marL="92075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Arial"/>
                <a:cs typeface="Arial"/>
              </a:rPr>
              <a:t>Leiter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der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VSW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95"/>
              </a:spcBef>
            </a:pPr>
            <a:endParaRPr sz="1400">
              <a:latin typeface="Arial"/>
              <a:cs typeface="Arial"/>
            </a:endParaRPr>
          </a:p>
          <a:p>
            <a:pPr marL="92075">
              <a:lnSpc>
                <a:spcPct val="100000"/>
              </a:lnSpc>
              <a:spcBef>
                <a:spcPts val="5"/>
              </a:spcBef>
            </a:pPr>
            <a:r>
              <a:rPr sz="1800" spc="-25" dirty="0">
                <a:solidFill>
                  <a:srgbClr val="404040"/>
                </a:solidFill>
                <a:latin typeface="Arial"/>
                <a:cs typeface="Arial"/>
              </a:rPr>
              <a:t>GdW</a:t>
            </a:r>
            <a:endParaRPr sz="1800">
              <a:latin typeface="Arial"/>
              <a:cs typeface="Arial"/>
            </a:endParaRPr>
          </a:p>
          <a:p>
            <a:pPr marL="92075">
              <a:lnSpc>
                <a:spcPct val="100000"/>
              </a:lnSpc>
            </a:pPr>
            <a:r>
              <a:rPr sz="1800" dirty="0">
                <a:solidFill>
                  <a:srgbClr val="404040"/>
                </a:solidFill>
                <a:latin typeface="Arial"/>
                <a:cs typeface="Arial"/>
              </a:rPr>
              <a:t>26.</a:t>
            </a:r>
            <a:r>
              <a:rPr sz="1800" spc="-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404040"/>
                </a:solidFill>
                <a:latin typeface="Arial"/>
                <a:cs typeface="Arial"/>
              </a:rPr>
              <a:t>Nationaler</a:t>
            </a:r>
            <a:r>
              <a:rPr sz="1800" spc="-1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Arial"/>
                <a:cs typeface="Arial"/>
              </a:rPr>
              <a:t>Prüferkongress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"/>
              <a:cs typeface="Arial"/>
            </a:endParaRPr>
          </a:p>
          <a:p>
            <a:pPr marL="92075">
              <a:lnSpc>
                <a:spcPct val="100000"/>
              </a:lnSpc>
            </a:pPr>
            <a:r>
              <a:rPr sz="1400" dirty="0">
                <a:solidFill>
                  <a:srgbClr val="404040"/>
                </a:solidFill>
                <a:latin typeface="Arial"/>
                <a:cs typeface="Arial"/>
              </a:rPr>
              <a:t>24./25.</a:t>
            </a: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404040"/>
                </a:solidFill>
                <a:latin typeface="Arial"/>
                <a:cs typeface="Arial"/>
              </a:rPr>
              <a:t>August</a:t>
            </a:r>
            <a:r>
              <a:rPr sz="1400" spc="-4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404040"/>
                </a:solidFill>
                <a:latin typeface="Arial"/>
                <a:cs typeface="Arial"/>
              </a:rPr>
              <a:t>2026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7868" y="2310383"/>
            <a:ext cx="4820920" cy="396240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99060" rIns="0" bIns="0" rtlCol="0">
            <a:spAutoFit/>
          </a:bodyPr>
          <a:lstStyle/>
          <a:p>
            <a:pPr marL="91440" marR="352425">
              <a:lnSpc>
                <a:spcPct val="100000"/>
              </a:lnSpc>
              <a:spcBef>
                <a:spcPts val="780"/>
              </a:spcBef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Wirtschaftliche</a:t>
            </a:r>
            <a:r>
              <a:rPr sz="2800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Krisenzeiten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und</a:t>
            </a: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deren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Haftungsauswirkungen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5"/>
              </a:spcBef>
            </a:pPr>
            <a:endParaRPr sz="2800">
              <a:latin typeface="Arial"/>
              <a:cs typeface="Arial"/>
            </a:endParaRPr>
          </a:p>
          <a:p>
            <a:pPr marL="91440">
              <a:lnSpc>
                <a:spcPct val="100000"/>
              </a:lnSpc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Rückblick</a:t>
            </a:r>
            <a:r>
              <a:rPr sz="28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und</a:t>
            </a:r>
            <a:r>
              <a:rPr sz="28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Vorschau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Von</a:t>
            </a:r>
            <a:r>
              <a:rPr spc="-55" dirty="0"/>
              <a:t> </a:t>
            </a:r>
            <a:r>
              <a:rPr dirty="0"/>
              <a:t>der</a:t>
            </a:r>
            <a:r>
              <a:rPr spc="-55" dirty="0"/>
              <a:t> </a:t>
            </a:r>
            <a:r>
              <a:rPr spc="-10" dirty="0"/>
              <a:t>Wirtschaftskrise</a:t>
            </a:r>
            <a:r>
              <a:rPr spc="-45" dirty="0"/>
              <a:t> </a:t>
            </a:r>
            <a:r>
              <a:rPr dirty="0"/>
              <a:t>zur</a:t>
            </a:r>
            <a:r>
              <a:rPr spc="-70" dirty="0"/>
              <a:t> </a:t>
            </a:r>
            <a:r>
              <a:rPr spc="-10" dirty="0"/>
              <a:t>Haftungskrise: Zusammenhänge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464819" y="3781044"/>
            <a:ext cx="8275320" cy="609600"/>
          </a:xfrm>
          <a:prstGeom prst="rect">
            <a:avLst/>
          </a:prstGeom>
          <a:solidFill>
            <a:srgbClr val="E1CF9D"/>
          </a:solidFill>
        </p:spPr>
        <p:txBody>
          <a:bodyPr vert="horz" wrap="square" lIns="0" tIns="189865" rIns="0" bIns="0" rtlCol="0">
            <a:spAutoFit/>
          </a:bodyPr>
          <a:lstStyle/>
          <a:p>
            <a:pPr marL="261620" indent="-176530">
              <a:lnSpc>
                <a:spcPct val="100000"/>
              </a:lnSpc>
              <a:spcBef>
                <a:spcPts val="1495"/>
              </a:spcBef>
              <a:buChar char="•"/>
              <a:tabLst>
                <a:tab pos="261620" algn="l"/>
                <a:tab pos="4189095" algn="l"/>
              </a:tabLst>
            </a:pPr>
            <a:r>
              <a:rPr sz="1450" dirty="0">
                <a:solidFill>
                  <a:srgbClr val="404040"/>
                </a:solidFill>
                <a:latin typeface="Arial"/>
                <a:cs typeface="Arial"/>
              </a:rPr>
              <a:t>Zunahme</a:t>
            </a:r>
            <a:r>
              <a:rPr sz="1450" spc="-4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50" dirty="0">
                <a:solidFill>
                  <a:srgbClr val="404040"/>
                </a:solidFill>
                <a:latin typeface="Arial"/>
                <a:cs typeface="Arial"/>
              </a:rPr>
              <a:t>von</a:t>
            </a:r>
            <a:r>
              <a:rPr sz="1450" spc="-5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50" spc="-10" dirty="0">
                <a:solidFill>
                  <a:srgbClr val="404040"/>
                </a:solidFill>
                <a:latin typeface="Arial"/>
                <a:cs typeface="Arial"/>
              </a:rPr>
              <a:t>Insolvenzen</a:t>
            </a:r>
            <a:r>
              <a:rPr sz="1450" dirty="0">
                <a:solidFill>
                  <a:srgbClr val="404040"/>
                </a:solidFill>
                <a:latin typeface="Arial"/>
                <a:cs typeface="Arial"/>
              </a:rPr>
              <a:t>	•</a:t>
            </a:r>
            <a:r>
              <a:rPr sz="1450" spc="42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50" dirty="0">
                <a:solidFill>
                  <a:srgbClr val="404040"/>
                </a:solidFill>
                <a:latin typeface="Arial"/>
                <a:cs typeface="Arial"/>
              </a:rPr>
              <a:t>potentiell mehr</a:t>
            </a:r>
            <a:r>
              <a:rPr sz="1450" spc="-8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50" spc="-10" dirty="0">
                <a:solidFill>
                  <a:srgbClr val="404040"/>
                </a:solidFill>
                <a:latin typeface="Arial"/>
                <a:cs typeface="Arial"/>
              </a:rPr>
              <a:t>Anspruchserhebungen</a:t>
            </a:r>
            <a:endParaRPr sz="14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4819" y="2191511"/>
            <a:ext cx="8275320" cy="609600"/>
          </a:xfrm>
          <a:prstGeom prst="rect">
            <a:avLst/>
          </a:prstGeom>
          <a:solidFill>
            <a:srgbClr val="E1CF9D"/>
          </a:solidFill>
        </p:spPr>
        <p:txBody>
          <a:bodyPr vert="horz" wrap="square" lIns="0" tIns="188595" rIns="0" bIns="0" rtlCol="0">
            <a:spAutoFit/>
          </a:bodyPr>
          <a:lstStyle/>
          <a:p>
            <a:pPr marL="261620" indent="-176530">
              <a:lnSpc>
                <a:spcPct val="100000"/>
              </a:lnSpc>
              <a:spcBef>
                <a:spcPts val="1485"/>
              </a:spcBef>
              <a:buChar char="•"/>
              <a:tabLst>
                <a:tab pos="261620" algn="l"/>
                <a:tab pos="4201160" algn="l"/>
              </a:tabLst>
            </a:pPr>
            <a:r>
              <a:rPr sz="1450" dirty="0">
                <a:solidFill>
                  <a:srgbClr val="404040"/>
                </a:solidFill>
                <a:latin typeface="Arial"/>
                <a:cs typeface="Arial"/>
              </a:rPr>
              <a:t>finanzieller</a:t>
            </a:r>
            <a:r>
              <a:rPr sz="1450" spc="-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50" dirty="0">
                <a:solidFill>
                  <a:srgbClr val="404040"/>
                </a:solidFill>
                <a:latin typeface="Arial"/>
                <a:cs typeface="Arial"/>
              </a:rPr>
              <a:t>Engpass</a:t>
            </a:r>
            <a:r>
              <a:rPr sz="1450" spc="-6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50" dirty="0">
                <a:solidFill>
                  <a:srgbClr val="404040"/>
                </a:solidFill>
                <a:latin typeface="Arial"/>
                <a:cs typeface="Arial"/>
              </a:rPr>
              <a:t>beim</a:t>
            </a:r>
            <a:r>
              <a:rPr sz="1450" spc="-5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50" spc="-10" dirty="0">
                <a:solidFill>
                  <a:srgbClr val="404040"/>
                </a:solidFill>
                <a:latin typeface="Arial"/>
                <a:cs typeface="Arial"/>
              </a:rPr>
              <a:t>Mandanten/Mitglied</a:t>
            </a:r>
            <a:r>
              <a:rPr sz="1450" dirty="0">
                <a:solidFill>
                  <a:srgbClr val="404040"/>
                </a:solidFill>
                <a:latin typeface="Arial"/>
                <a:cs typeface="Arial"/>
              </a:rPr>
              <a:t>	•</a:t>
            </a:r>
            <a:r>
              <a:rPr sz="1450" spc="434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50" dirty="0">
                <a:solidFill>
                  <a:srgbClr val="404040"/>
                </a:solidFill>
                <a:latin typeface="Arial"/>
                <a:cs typeface="Arial"/>
              </a:rPr>
              <a:t>verstärkte</a:t>
            </a:r>
            <a:r>
              <a:rPr sz="1450" spc="-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50" spc="-10" dirty="0">
                <a:solidFill>
                  <a:srgbClr val="404040"/>
                </a:solidFill>
                <a:latin typeface="Arial"/>
                <a:cs typeface="Arial"/>
              </a:rPr>
              <a:t>Begehrlichkeiten</a:t>
            </a:r>
            <a:endParaRPr sz="14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4819" y="4533900"/>
            <a:ext cx="8275320" cy="609600"/>
          </a:xfrm>
          <a:prstGeom prst="rect">
            <a:avLst/>
          </a:prstGeom>
          <a:solidFill>
            <a:srgbClr val="E1CF9D"/>
          </a:solidFill>
        </p:spPr>
        <p:txBody>
          <a:bodyPr vert="horz" wrap="square" lIns="0" tIns="189230" rIns="0" bIns="0" rtlCol="0">
            <a:spAutoFit/>
          </a:bodyPr>
          <a:lstStyle/>
          <a:p>
            <a:pPr marL="261620" indent="-176530">
              <a:lnSpc>
                <a:spcPct val="100000"/>
              </a:lnSpc>
              <a:spcBef>
                <a:spcPts val="1490"/>
              </a:spcBef>
              <a:buChar char="•"/>
              <a:tabLst>
                <a:tab pos="261620" algn="l"/>
                <a:tab pos="4189095" algn="l"/>
              </a:tabLst>
            </a:pPr>
            <a:r>
              <a:rPr sz="1450" dirty="0">
                <a:solidFill>
                  <a:srgbClr val="404040"/>
                </a:solidFill>
                <a:latin typeface="Arial"/>
                <a:cs typeface="Arial"/>
              </a:rPr>
              <a:t>höherwertige</a:t>
            </a:r>
            <a:r>
              <a:rPr sz="1450" spc="-8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50" spc="-10" dirty="0">
                <a:solidFill>
                  <a:srgbClr val="404040"/>
                </a:solidFill>
                <a:latin typeface="Arial"/>
                <a:cs typeface="Arial"/>
              </a:rPr>
              <a:t>Inanspruchnahmen</a:t>
            </a:r>
            <a:r>
              <a:rPr sz="1450" dirty="0">
                <a:solidFill>
                  <a:srgbClr val="404040"/>
                </a:solidFill>
                <a:latin typeface="Arial"/>
                <a:cs typeface="Arial"/>
              </a:rPr>
              <a:t>	•</a:t>
            </a:r>
            <a:r>
              <a:rPr sz="1450" spc="484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50" dirty="0">
                <a:solidFill>
                  <a:srgbClr val="404040"/>
                </a:solidFill>
                <a:latin typeface="Arial"/>
                <a:cs typeface="Arial"/>
              </a:rPr>
              <a:t>Anstieg</a:t>
            </a:r>
            <a:r>
              <a:rPr sz="1450" spc="-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50" dirty="0">
                <a:solidFill>
                  <a:srgbClr val="404040"/>
                </a:solidFill>
                <a:latin typeface="Arial"/>
                <a:cs typeface="Arial"/>
              </a:rPr>
              <a:t>der</a:t>
            </a:r>
            <a:r>
              <a:rPr sz="1450" spc="-6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50" spc="-25" dirty="0">
                <a:solidFill>
                  <a:srgbClr val="404040"/>
                </a:solidFill>
                <a:latin typeface="Arial"/>
                <a:cs typeface="Arial"/>
              </a:rPr>
              <a:t>Abwehr-</a:t>
            </a:r>
            <a:r>
              <a:rPr sz="1450" spc="-10" dirty="0">
                <a:solidFill>
                  <a:srgbClr val="404040"/>
                </a:solidFill>
                <a:latin typeface="Arial"/>
                <a:cs typeface="Arial"/>
              </a:rPr>
              <a:t>/Entschädigungsleistungen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4819" y="2977895"/>
            <a:ext cx="8275320" cy="609600"/>
          </a:xfrm>
          <a:prstGeom prst="rect">
            <a:avLst/>
          </a:prstGeom>
          <a:solidFill>
            <a:srgbClr val="E1CF9D"/>
          </a:solidFill>
        </p:spPr>
        <p:txBody>
          <a:bodyPr vert="horz" wrap="square" lIns="0" tIns="189230" rIns="0" bIns="0" rtlCol="0">
            <a:spAutoFit/>
          </a:bodyPr>
          <a:lstStyle/>
          <a:p>
            <a:pPr marL="261620" indent="-176530">
              <a:lnSpc>
                <a:spcPct val="100000"/>
              </a:lnSpc>
              <a:spcBef>
                <a:spcPts val="1490"/>
              </a:spcBef>
              <a:buChar char="•"/>
              <a:tabLst>
                <a:tab pos="261620" algn="l"/>
                <a:tab pos="4189095" algn="l"/>
              </a:tabLst>
            </a:pPr>
            <a:r>
              <a:rPr sz="2175" baseline="1915" dirty="0">
                <a:solidFill>
                  <a:srgbClr val="404040"/>
                </a:solidFill>
                <a:latin typeface="Arial"/>
                <a:cs typeface="Arial"/>
              </a:rPr>
              <a:t>Existenzrisiko</a:t>
            </a:r>
            <a:r>
              <a:rPr sz="2175" spc="-89" baseline="191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175" baseline="1915" dirty="0">
                <a:solidFill>
                  <a:srgbClr val="404040"/>
                </a:solidFill>
                <a:latin typeface="Arial"/>
                <a:cs typeface="Arial"/>
              </a:rPr>
              <a:t>beim</a:t>
            </a:r>
            <a:r>
              <a:rPr sz="2175" spc="-67" baseline="191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175" spc="-15" baseline="1915" dirty="0">
                <a:solidFill>
                  <a:srgbClr val="404040"/>
                </a:solidFill>
                <a:latin typeface="Arial"/>
                <a:cs typeface="Arial"/>
              </a:rPr>
              <a:t>Mandanten/Mitglied</a:t>
            </a:r>
            <a:r>
              <a:rPr sz="2175" baseline="1915" dirty="0">
                <a:solidFill>
                  <a:srgbClr val="404040"/>
                </a:solidFill>
                <a:latin typeface="Arial"/>
                <a:cs typeface="Arial"/>
              </a:rPr>
              <a:t>	</a:t>
            </a:r>
            <a:r>
              <a:rPr sz="1450" dirty="0">
                <a:solidFill>
                  <a:srgbClr val="404040"/>
                </a:solidFill>
                <a:latin typeface="Arial"/>
                <a:cs typeface="Arial"/>
              </a:rPr>
              <a:t>•</a:t>
            </a:r>
            <a:r>
              <a:rPr sz="1450" spc="42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50" dirty="0">
                <a:solidFill>
                  <a:srgbClr val="404040"/>
                </a:solidFill>
                <a:latin typeface="Arial"/>
                <a:cs typeface="Arial"/>
              </a:rPr>
              <a:t>erhöhtes</a:t>
            </a:r>
            <a:r>
              <a:rPr sz="1450" spc="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50" dirty="0">
                <a:solidFill>
                  <a:srgbClr val="404040"/>
                </a:solidFill>
                <a:latin typeface="Arial"/>
                <a:cs typeface="Arial"/>
              </a:rPr>
              <a:t>Risiko</a:t>
            </a:r>
            <a:r>
              <a:rPr sz="1450" spc="-2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50" dirty="0">
                <a:solidFill>
                  <a:srgbClr val="404040"/>
                </a:solidFill>
                <a:latin typeface="Arial"/>
                <a:cs typeface="Arial"/>
              </a:rPr>
              <a:t>einer</a:t>
            </a:r>
            <a:r>
              <a:rPr sz="1450" spc="-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50" spc="-10" dirty="0">
                <a:solidFill>
                  <a:srgbClr val="404040"/>
                </a:solidFill>
                <a:latin typeface="Arial"/>
                <a:cs typeface="Arial"/>
              </a:rPr>
              <a:t>Bilanzmanipulationen</a:t>
            </a:r>
            <a:endParaRPr sz="14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3268" y="1549653"/>
            <a:ext cx="5906135" cy="278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145915" algn="l"/>
              </a:tabLst>
            </a:pPr>
            <a:r>
              <a:rPr sz="1650" b="1" spc="-10" dirty="0">
                <a:solidFill>
                  <a:srgbClr val="B18D35"/>
                </a:solidFill>
                <a:latin typeface="Arial"/>
                <a:cs typeface="Arial"/>
              </a:rPr>
              <a:t>Wirtschaft</a:t>
            </a:r>
            <a:r>
              <a:rPr sz="1650" b="1" dirty="0">
                <a:solidFill>
                  <a:srgbClr val="B18D35"/>
                </a:solidFill>
                <a:latin typeface="Arial"/>
                <a:cs typeface="Arial"/>
              </a:rPr>
              <a:t>	</a:t>
            </a:r>
            <a:r>
              <a:rPr sz="1650" b="1" spc="-10" dirty="0">
                <a:solidFill>
                  <a:srgbClr val="B18D35"/>
                </a:solidFill>
                <a:latin typeface="Arial"/>
                <a:cs typeface="Arial"/>
              </a:rPr>
              <a:t>Wirtschaftsprüfer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/>
              <a:t>Einige</a:t>
            </a:r>
            <a:r>
              <a:rPr spc="-55" dirty="0"/>
              <a:t> </a:t>
            </a:r>
            <a:r>
              <a:rPr dirty="0"/>
              <a:t>Tätigkeiten</a:t>
            </a:r>
            <a:r>
              <a:rPr spc="-35" dirty="0"/>
              <a:t> </a:t>
            </a:r>
            <a:r>
              <a:rPr dirty="0"/>
              <a:t>bieten</a:t>
            </a:r>
            <a:r>
              <a:rPr spc="-40" dirty="0"/>
              <a:t> </a:t>
            </a:r>
            <a:r>
              <a:rPr dirty="0"/>
              <a:t>dem</a:t>
            </a:r>
            <a:r>
              <a:rPr spc="-60" dirty="0"/>
              <a:t> </a:t>
            </a:r>
            <a:r>
              <a:rPr spc="-10" dirty="0"/>
              <a:t>Insolvenzverwalter</a:t>
            </a:r>
            <a:r>
              <a:rPr spc="-60" dirty="0"/>
              <a:t> </a:t>
            </a:r>
            <a:r>
              <a:rPr spc="-10" dirty="0"/>
              <a:t>häufig </a:t>
            </a:r>
            <a:r>
              <a:rPr dirty="0"/>
              <a:t>Anlass</a:t>
            </a:r>
            <a:r>
              <a:rPr spc="-50" dirty="0"/>
              <a:t> </a:t>
            </a:r>
            <a:r>
              <a:rPr dirty="0"/>
              <a:t>zur</a:t>
            </a:r>
            <a:r>
              <a:rPr spc="-140" dirty="0"/>
              <a:t> </a:t>
            </a:r>
            <a:r>
              <a:rPr spc="-10" dirty="0"/>
              <a:t>Anspruchserhebung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72833" y="4746497"/>
            <a:ext cx="2014855" cy="355600"/>
          </a:xfrm>
          <a:prstGeom prst="rect">
            <a:avLst/>
          </a:prstGeom>
          <a:ln w="38100">
            <a:solidFill>
              <a:srgbClr val="11B9E6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330200">
              <a:lnSpc>
                <a:spcPct val="100000"/>
              </a:lnSpc>
              <a:spcBef>
                <a:spcPts val="370"/>
              </a:spcBef>
            </a:pPr>
            <a:r>
              <a:rPr sz="1650" dirty="0">
                <a:latin typeface="Arial"/>
                <a:cs typeface="Arial"/>
              </a:rPr>
              <a:t>S</a:t>
            </a:r>
            <a:r>
              <a:rPr sz="1650" spc="15" dirty="0">
                <a:latin typeface="Arial"/>
                <a:cs typeface="Arial"/>
              </a:rPr>
              <a:t> </a:t>
            </a:r>
            <a:r>
              <a:rPr sz="1650" spc="-10" dirty="0">
                <a:latin typeface="Arial"/>
                <a:cs typeface="Arial"/>
              </a:rPr>
              <a:t>6-Gutachten</a:t>
            </a:r>
            <a:endParaRPr sz="16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71494" y="4746497"/>
            <a:ext cx="2664460" cy="355600"/>
          </a:xfrm>
          <a:prstGeom prst="rect">
            <a:avLst/>
          </a:prstGeom>
          <a:ln w="38100">
            <a:solidFill>
              <a:srgbClr val="11B9E6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370"/>
              </a:spcBef>
            </a:pPr>
            <a:r>
              <a:rPr sz="1650" spc="-10" dirty="0">
                <a:latin typeface="Arial"/>
                <a:cs typeface="Arial"/>
              </a:rPr>
              <a:t>Jahresabschlusserstellung</a:t>
            </a:r>
            <a:endParaRPr sz="16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8630" y="4746497"/>
            <a:ext cx="2664460" cy="355600"/>
          </a:xfrm>
          <a:prstGeom prst="rect">
            <a:avLst/>
          </a:prstGeom>
          <a:ln w="38100">
            <a:solidFill>
              <a:srgbClr val="11B9E6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196850">
              <a:lnSpc>
                <a:spcPct val="100000"/>
              </a:lnSpc>
              <a:spcBef>
                <a:spcPts val="370"/>
              </a:spcBef>
            </a:pPr>
            <a:r>
              <a:rPr sz="1650" spc="-10" dirty="0">
                <a:latin typeface="Arial"/>
                <a:cs typeface="Arial"/>
              </a:rPr>
              <a:t>Jahresabschlussprüfung</a:t>
            </a:r>
            <a:endParaRPr sz="165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800605" y="1970532"/>
            <a:ext cx="5880100" cy="2791460"/>
            <a:chOff x="1800605" y="1970532"/>
            <a:chExt cx="5880100" cy="2791460"/>
          </a:xfrm>
        </p:grpSpPr>
        <p:sp>
          <p:nvSpPr>
            <p:cNvPr id="7" name="object 7"/>
            <p:cNvSpPr/>
            <p:nvPr/>
          </p:nvSpPr>
          <p:spPr>
            <a:xfrm>
              <a:off x="1800606" y="3914775"/>
              <a:ext cx="5880100" cy="847090"/>
            </a:xfrm>
            <a:custGeom>
              <a:avLst/>
              <a:gdLst/>
              <a:ahLst/>
              <a:cxnLst/>
              <a:rect l="l" t="t" r="r" b="b"/>
              <a:pathLst>
                <a:path w="5880100" h="847089">
                  <a:moveTo>
                    <a:pt x="1889379" y="35433"/>
                  </a:moveTo>
                  <a:lnTo>
                    <a:pt x="1874266" y="381"/>
                  </a:lnTo>
                  <a:lnTo>
                    <a:pt x="97294" y="769454"/>
                  </a:lnTo>
                  <a:lnTo>
                    <a:pt x="82169" y="734568"/>
                  </a:lnTo>
                  <a:lnTo>
                    <a:pt x="0" y="832358"/>
                  </a:lnTo>
                  <a:lnTo>
                    <a:pt x="127635" y="839343"/>
                  </a:lnTo>
                  <a:lnTo>
                    <a:pt x="115785" y="812038"/>
                  </a:lnTo>
                  <a:lnTo>
                    <a:pt x="112496" y="804468"/>
                  </a:lnTo>
                  <a:lnTo>
                    <a:pt x="1889379" y="35433"/>
                  </a:lnTo>
                  <a:close/>
                </a:path>
                <a:path w="5880100" h="847089">
                  <a:moveTo>
                    <a:pt x="3103880" y="703707"/>
                  </a:moveTo>
                  <a:lnTo>
                    <a:pt x="3069628" y="720394"/>
                  </a:lnTo>
                  <a:lnTo>
                    <a:pt x="2787777" y="142113"/>
                  </a:lnTo>
                  <a:lnTo>
                    <a:pt x="2753487" y="158877"/>
                  </a:lnTo>
                  <a:lnTo>
                    <a:pt x="3035312" y="737108"/>
                  </a:lnTo>
                  <a:lnTo>
                    <a:pt x="3001137" y="753745"/>
                  </a:lnTo>
                  <a:lnTo>
                    <a:pt x="3102610" y="831469"/>
                  </a:lnTo>
                  <a:lnTo>
                    <a:pt x="3103372" y="754253"/>
                  </a:lnTo>
                  <a:lnTo>
                    <a:pt x="3103880" y="703707"/>
                  </a:lnTo>
                  <a:close/>
                </a:path>
                <a:path w="5880100" h="847089">
                  <a:moveTo>
                    <a:pt x="5879719" y="832358"/>
                  </a:moveTo>
                  <a:lnTo>
                    <a:pt x="5865711" y="817499"/>
                  </a:lnTo>
                  <a:lnTo>
                    <a:pt x="5792089" y="739394"/>
                  </a:lnTo>
                  <a:lnTo>
                    <a:pt x="5778970" y="775157"/>
                  </a:lnTo>
                  <a:lnTo>
                    <a:pt x="3665728" y="0"/>
                  </a:lnTo>
                  <a:lnTo>
                    <a:pt x="3652520" y="35814"/>
                  </a:lnTo>
                  <a:lnTo>
                    <a:pt x="5765838" y="810945"/>
                  </a:lnTo>
                  <a:lnTo>
                    <a:pt x="5752719" y="846709"/>
                  </a:lnTo>
                  <a:lnTo>
                    <a:pt x="5879719" y="832358"/>
                  </a:lnTo>
                  <a:close/>
                </a:path>
              </a:pathLst>
            </a:custGeom>
            <a:solidFill>
              <a:srgbClr val="0AB8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677411" y="1970532"/>
              <a:ext cx="1777364" cy="2222500"/>
            </a:xfrm>
            <a:custGeom>
              <a:avLst/>
              <a:gdLst/>
              <a:ahLst/>
              <a:cxnLst/>
              <a:rect l="l" t="t" r="r" b="b"/>
              <a:pathLst>
                <a:path w="1777364" h="2222500">
                  <a:moveTo>
                    <a:pt x="1776984" y="0"/>
                  </a:moveTo>
                  <a:lnTo>
                    <a:pt x="0" y="0"/>
                  </a:lnTo>
                  <a:lnTo>
                    <a:pt x="0" y="2221992"/>
                  </a:lnTo>
                  <a:lnTo>
                    <a:pt x="1776984" y="2221992"/>
                  </a:lnTo>
                  <a:lnTo>
                    <a:pt x="1776984" y="0"/>
                  </a:lnTo>
                  <a:close/>
                </a:path>
              </a:pathLst>
            </a:custGeom>
            <a:solidFill>
              <a:srgbClr val="E1C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677411" y="1970532"/>
            <a:ext cx="1777364" cy="2222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30"/>
              </a:spcBef>
            </a:pPr>
            <a:endParaRPr sz="1650">
              <a:latin typeface="Times New Roman"/>
              <a:cs typeface="Times New Roman"/>
            </a:endParaRPr>
          </a:p>
          <a:p>
            <a:pPr marL="315595">
              <a:lnSpc>
                <a:spcPct val="100000"/>
              </a:lnSpc>
              <a:spcBef>
                <a:spcPts val="5"/>
              </a:spcBef>
            </a:pPr>
            <a:r>
              <a:rPr sz="1650" spc="-10" dirty="0">
                <a:latin typeface="Arial"/>
                <a:cs typeface="Arial"/>
              </a:rPr>
              <a:t>Insolvenzfall</a:t>
            </a:r>
            <a:endParaRPr sz="165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07912" y="2331628"/>
            <a:ext cx="1448578" cy="1333500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Der</a:t>
            </a:r>
            <a:r>
              <a:rPr spc="-50" dirty="0"/>
              <a:t> </a:t>
            </a:r>
            <a:r>
              <a:rPr spc="-10" dirty="0"/>
              <a:t>Wirtschaftsprüfer</a:t>
            </a:r>
            <a:r>
              <a:rPr spc="-5" dirty="0"/>
              <a:t> </a:t>
            </a:r>
            <a:r>
              <a:rPr dirty="0"/>
              <a:t>in</a:t>
            </a:r>
            <a:r>
              <a:rPr spc="-45" dirty="0"/>
              <a:t> </a:t>
            </a:r>
            <a:r>
              <a:rPr spc="-10" dirty="0"/>
              <a:t>Krisenzeiten: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spc="-10" dirty="0"/>
              <a:t>Jahresabschlussprüfung</a:t>
            </a:r>
            <a:endParaRPr sz="2100"/>
          </a:p>
        </p:txBody>
      </p:sp>
      <p:sp>
        <p:nvSpPr>
          <p:cNvPr id="3" name="object 3"/>
          <p:cNvSpPr txBox="1"/>
          <p:nvPr/>
        </p:nvSpPr>
        <p:spPr>
          <a:xfrm>
            <a:off x="464819" y="2410967"/>
            <a:ext cx="8232775" cy="609600"/>
          </a:xfrm>
          <a:prstGeom prst="rect">
            <a:avLst/>
          </a:prstGeom>
          <a:solidFill>
            <a:srgbClr val="E1CF9D"/>
          </a:solidFill>
        </p:spPr>
        <p:txBody>
          <a:bodyPr vert="horz" wrap="square" lIns="0" tIns="185420" rIns="0" bIns="0" rtlCol="0">
            <a:spAutoFit/>
          </a:bodyPr>
          <a:lstStyle/>
          <a:p>
            <a:pPr marL="281305" indent="-177165">
              <a:lnSpc>
                <a:spcPct val="100000"/>
              </a:lnSpc>
              <a:spcBef>
                <a:spcPts val="1460"/>
              </a:spcBef>
              <a:buChar char="•"/>
              <a:tabLst>
                <a:tab pos="281305" algn="l"/>
                <a:tab pos="4342765" algn="l"/>
              </a:tabLst>
            </a:pP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mangelhafte</a:t>
            </a:r>
            <a:r>
              <a:rPr sz="1500" spc="-10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Forderungsbewertung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	•</a:t>
            </a:r>
            <a:r>
              <a:rPr sz="1500" spc="41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anderer</a:t>
            </a:r>
            <a:r>
              <a:rPr sz="1500" spc="-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Prüfungsschwerpunkt</a:t>
            </a:r>
            <a:endParaRPr sz="1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4819" y="3188207"/>
            <a:ext cx="8232775" cy="609600"/>
          </a:xfrm>
          <a:prstGeom prst="rect">
            <a:avLst/>
          </a:prstGeom>
          <a:solidFill>
            <a:srgbClr val="E1CF9D"/>
          </a:solidFill>
        </p:spPr>
        <p:txBody>
          <a:bodyPr vert="horz" wrap="square" lIns="0" tIns="187960" rIns="0" bIns="0" rtlCol="0">
            <a:spAutoFit/>
          </a:bodyPr>
          <a:lstStyle/>
          <a:p>
            <a:pPr marL="280670" indent="-176530">
              <a:lnSpc>
                <a:spcPct val="100000"/>
              </a:lnSpc>
              <a:spcBef>
                <a:spcPts val="1480"/>
              </a:spcBef>
              <a:buChar char="•"/>
              <a:tabLst>
                <a:tab pos="280670" algn="l"/>
                <a:tab pos="4334510" algn="l"/>
              </a:tabLst>
            </a:pP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keine</a:t>
            </a:r>
            <a:r>
              <a:rPr sz="1500" spc="-5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Saldenbestätigung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	•</a:t>
            </a:r>
            <a:r>
              <a:rPr sz="1500" spc="38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alternative</a:t>
            </a:r>
            <a:r>
              <a:rPr sz="1500" spc="-5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adäquate</a:t>
            </a:r>
            <a:r>
              <a:rPr sz="1500" spc="-4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Prüfungshandlung</a:t>
            </a:r>
            <a:endParaRPr sz="15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7868" y="3968496"/>
            <a:ext cx="8214359" cy="609600"/>
          </a:xfrm>
          <a:custGeom>
            <a:avLst/>
            <a:gdLst/>
            <a:ahLst/>
            <a:cxnLst/>
            <a:rect l="l" t="t" r="r" b="b"/>
            <a:pathLst>
              <a:path w="8214359" h="609600">
                <a:moveTo>
                  <a:pt x="8214359" y="0"/>
                </a:moveTo>
                <a:lnTo>
                  <a:pt x="0" y="0"/>
                </a:lnTo>
                <a:lnTo>
                  <a:pt x="0" y="609599"/>
                </a:lnTo>
                <a:lnTo>
                  <a:pt x="8214359" y="609599"/>
                </a:lnTo>
                <a:lnTo>
                  <a:pt x="8214359" y="0"/>
                </a:lnTo>
                <a:close/>
              </a:path>
            </a:pathLst>
          </a:custGeom>
          <a:solidFill>
            <a:srgbClr val="E1CF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69366" y="4142308"/>
            <a:ext cx="3342640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6530" indent="-176530">
              <a:lnSpc>
                <a:spcPct val="100000"/>
              </a:lnSpc>
              <a:spcBef>
                <a:spcPts val="100"/>
              </a:spcBef>
              <a:buChar char="•"/>
              <a:tabLst>
                <a:tab pos="176530" algn="l"/>
              </a:tabLst>
            </a:pP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nicht</a:t>
            </a:r>
            <a:r>
              <a:rPr sz="1500" spc="-6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aufgedeckte</a:t>
            </a:r>
            <a:r>
              <a:rPr sz="1500" spc="-6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Bilanzmanipulation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4799965" y="4028313"/>
            <a:ext cx="322707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6530" marR="5080" indent="-177165">
              <a:lnSpc>
                <a:spcPct val="100000"/>
              </a:lnSpc>
              <a:spcBef>
                <a:spcPts val="100"/>
              </a:spcBef>
              <a:buChar char="•"/>
              <a:tabLst>
                <a:tab pos="177800" algn="l"/>
              </a:tabLst>
            </a:pP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Unterschlagungsprüfung</a:t>
            </a:r>
            <a:r>
              <a:rPr sz="1500" spc="-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nach </a:t>
            </a:r>
            <a:r>
              <a:rPr sz="1500" spc="-20" dirty="0">
                <a:solidFill>
                  <a:srgbClr val="404040"/>
                </a:solidFill>
                <a:latin typeface="Arial"/>
                <a:cs typeface="Arial"/>
              </a:rPr>
              <a:t>IDW- 	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Standard</a:t>
            </a:r>
            <a:r>
              <a:rPr sz="1500" spc="-5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nicht</a:t>
            </a:r>
            <a:r>
              <a:rPr sz="1500" spc="-5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erforderlich</a:t>
            </a:r>
            <a:endParaRPr sz="15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3151" y="1537208"/>
            <a:ext cx="808355" cy="278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10" dirty="0">
                <a:solidFill>
                  <a:srgbClr val="B18D35"/>
                </a:solidFill>
                <a:latin typeface="Arial"/>
                <a:cs typeface="Arial"/>
              </a:rPr>
              <a:t>Vorwurf</a:t>
            </a:r>
            <a:endParaRPr sz="16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15332" y="1537208"/>
            <a:ext cx="2395855" cy="278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10" dirty="0">
                <a:solidFill>
                  <a:srgbClr val="B18D35"/>
                </a:solidFill>
                <a:latin typeface="Arial"/>
                <a:cs typeface="Arial"/>
              </a:rPr>
              <a:t>Entlastungsmöglichkeit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7868" y="2423160"/>
            <a:ext cx="8211820" cy="609600"/>
          </a:xfrm>
          <a:custGeom>
            <a:avLst/>
            <a:gdLst/>
            <a:ahLst/>
            <a:cxnLst/>
            <a:rect l="l" t="t" r="r" b="b"/>
            <a:pathLst>
              <a:path w="8211820" h="609600">
                <a:moveTo>
                  <a:pt x="8211311" y="0"/>
                </a:moveTo>
                <a:lnTo>
                  <a:pt x="0" y="0"/>
                </a:lnTo>
                <a:lnTo>
                  <a:pt x="0" y="609600"/>
                </a:lnTo>
                <a:lnTo>
                  <a:pt x="8211311" y="609600"/>
                </a:lnTo>
                <a:lnTo>
                  <a:pt x="8211311" y="0"/>
                </a:lnTo>
                <a:close/>
              </a:path>
            </a:pathLst>
          </a:custGeom>
          <a:solidFill>
            <a:srgbClr val="E1CF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Der</a:t>
            </a:r>
            <a:r>
              <a:rPr spc="-50" dirty="0"/>
              <a:t> </a:t>
            </a:r>
            <a:r>
              <a:rPr spc="-10" dirty="0"/>
              <a:t>Wirtschaftsprüfer</a:t>
            </a:r>
            <a:r>
              <a:rPr spc="-5" dirty="0"/>
              <a:t> </a:t>
            </a:r>
            <a:r>
              <a:rPr dirty="0"/>
              <a:t>in</a:t>
            </a:r>
            <a:r>
              <a:rPr spc="-45" dirty="0"/>
              <a:t> </a:t>
            </a:r>
            <a:r>
              <a:rPr spc="-10" dirty="0"/>
              <a:t>Krisenzeiten: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spc="-10" dirty="0"/>
              <a:t>Jahresabschlusserstellung</a:t>
            </a:r>
            <a:endParaRPr sz="2100"/>
          </a:p>
        </p:txBody>
      </p:sp>
      <p:sp>
        <p:nvSpPr>
          <p:cNvPr id="4" name="object 4"/>
          <p:cNvSpPr txBox="1"/>
          <p:nvPr/>
        </p:nvSpPr>
        <p:spPr>
          <a:xfrm>
            <a:off x="464819" y="3188207"/>
            <a:ext cx="8232775" cy="609600"/>
          </a:xfrm>
          <a:prstGeom prst="rect">
            <a:avLst/>
          </a:prstGeom>
          <a:solidFill>
            <a:srgbClr val="E1CF9D"/>
          </a:solidFill>
        </p:spPr>
        <p:txBody>
          <a:bodyPr vert="horz" wrap="square" lIns="0" tIns="186690" rIns="0" bIns="0" rtlCol="0">
            <a:spAutoFit/>
          </a:bodyPr>
          <a:lstStyle/>
          <a:p>
            <a:pPr marL="271145" indent="-176530">
              <a:lnSpc>
                <a:spcPct val="100000"/>
              </a:lnSpc>
              <a:spcBef>
                <a:spcPts val="1470"/>
              </a:spcBef>
              <a:buChar char="•"/>
              <a:tabLst>
                <a:tab pos="271145" algn="l"/>
                <a:tab pos="4334510" algn="l"/>
              </a:tabLst>
            </a:pP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fehlerhafte</a:t>
            </a:r>
            <a:r>
              <a:rPr sz="1500" spc="-9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Bilanzierung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	•</a:t>
            </a:r>
            <a:r>
              <a:rPr sz="1500" spc="459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404040"/>
                </a:solidFill>
                <a:latin typeface="Arial"/>
                <a:cs typeface="Arial"/>
              </a:rPr>
              <a:t>keine</a:t>
            </a:r>
            <a:r>
              <a:rPr sz="1500" i="1" spc="-1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i="1" spc="-10" dirty="0">
                <a:solidFill>
                  <a:srgbClr val="404040"/>
                </a:solidFill>
                <a:latin typeface="Arial"/>
                <a:cs typeface="Arial"/>
              </a:rPr>
              <a:t>insolvenzrechtliche</a:t>
            </a:r>
            <a:r>
              <a:rPr sz="1500" i="1" spc="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Überschuldung</a:t>
            </a:r>
            <a:endParaRPr sz="15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7868" y="3968496"/>
            <a:ext cx="8204200" cy="609600"/>
          </a:xfrm>
          <a:custGeom>
            <a:avLst/>
            <a:gdLst/>
            <a:ahLst/>
            <a:cxnLst/>
            <a:rect l="l" t="t" r="r" b="b"/>
            <a:pathLst>
              <a:path w="8204200" h="609600">
                <a:moveTo>
                  <a:pt x="8203692" y="0"/>
                </a:moveTo>
                <a:lnTo>
                  <a:pt x="0" y="0"/>
                </a:lnTo>
                <a:lnTo>
                  <a:pt x="0" y="609599"/>
                </a:lnTo>
                <a:lnTo>
                  <a:pt x="8203692" y="609599"/>
                </a:lnTo>
                <a:lnTo>
                  <a:pt x="8203692" y="0"/>
                </a:lnTo>
                <a:close/>
              </a:path>
            </a:pathLst>
          </a:custGeom>
          <a:solidFill>
            <a:srgbClr val="E1CF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53516" y="4141723"/>
            <a:ext cx="302450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165" indent="-177165">
              <a:lnSpc>
                <a:spcPct val="100000"/>
              </a:lnSpc>
              <a:spcBef>
                <a:spcPts val="100"/>
              </a:spcBef>
              <a:buChar char="•"/>
              <a:tabLst>
                <a:tab pos="177165" algn="l"/>
              </a:tabLst>
            </a:pP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fehlerhafte</a:t>
            </a:r>
            <a:r>
              <a:rPr sz="1500" spc="-9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Fortführungsprognose</a:t>
            </a:r>
            <a:endParaRPr sz="15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4799965" y="4027423"/>
            <a:ext cx="28892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6530" marR="5080" indent="-177165">
              <a:lnSpc>
                <a:spcPct val="100000"/>
              </a:lnSpc>
              <a:spcBef>
                <a:spcPts val="100"/>
              </a:spcBef>
              <a:buChar char="•"/>
              <a:tabLst>
                <a:tab pos="177800" algn="l"/>
              </a:tabLst>
            </a:pP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unzutreffende</a:t>
            </a:r>
            <a:r>
              <a:rPr sz="1500" spc="-5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Information</a:t>
            </a:r>
            <a:r>
              <a:rPr sz="1500" spc="-5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404040"/>
                </a:solidFill>
                <a:latin typeface="Arial"/>
                <a:cs typeface="Arial"/>
              </a:rPr>
              <a:t>durch 	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Mandanten/Mitglied</a:t>
            </a:r>
            <a:endParaRPr sz="15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3821" y="2597658"/>
            <a:ext cx="402145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165" indent="-177165">
              <a:lnSpc>
                <a:spcPct val="100000"/>
              </a:lnSpc>
              <a:spcBef>
                <a:spcPts val="100"/>
              </a:spcBef>
              <a:buChar char="•"/>
              <a:tabLst>
                <a:tab pos="177165" algn="l"/>
              </a:tabLst>
            </a:pP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fehlender</a:t>
            </a:r>
            <a:r>
              <a:rPr sz="1500" spc="-8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Hinweis</a:t>
            </a:r>
            <a:r>
              <a:rPr sz="1500" spc="-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auf</a:t>
            </a:r>
            <a:r>
              <a:rPr sz="1500" spc="-6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Insolvenzantragspflicht</a:t>
            </a:r>
            <a:endParaRPr sz="15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4065" y="1537208"/>
            <a:ext cx="807085" cy="278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10" dirty="0">
                <a:solidFill>
                  <a:srgbClr val="B18D35"/>
                </a:solidFill>
                <a:latin typeface="Arial"/>
                <a:cs typeface="Arial"/>
              </a:rPr>
              <a:t>Vorwurf</a:t>
            </a:r>
            <a:endParaRPr sz="16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96154" y="1537208"/>
            <a:ext cx="2395855" cy="278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10" dirty="0">
                <a:solidFill>
                  <a:srgbClr val="B18D35"/>
                </a:solidFill>
                <a:latin typeface="Arial"/>
                <a:cs typeface="Arial"/>
              </a:rPr>
              <a:t>Entlastungsmöglichkeit</a:t>
            </a:r>
            <a:endParaRPr sz="16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95773" y="2492755"/>
            <a:ext cx="31508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6530" marR="5080" indent="-177165">
              <a:lnSpc>
                <a:spcPct val="100000"/>
              </a:lnSpc>
              <a:spcBef>
                <a:spcPts val="100"/>
              </a:spcBef>
              <a:buChar char="•"/>
              <a:tabLst>
                <a:tab pos="177800" algn="l"/>
              </a:tabLst>
            </a:pP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nachweisbare</a:t>
            </a:r>
            <a:r>
              <a:rPr sz="1500" spc="-4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eigene</a:t>
            </a:r>
            <a:r>
              <a:rPr sz="1500" spc="-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Kenntnis</a:t>
            </a:r>
            <a:r>
              <a:rPr sz="1500" spc="-4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404040"/>
                </a:solidFill>
                <a:latin typeface="Arial"/>
                <a:cs typeface="Arial"/>
              </a:rPr>
              <a:t>des 	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Mandanten/Mitglieds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73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Der</a:t>
            </a:r>
            <a:r>
              <a:rPr spc="-65" dirty="0"/>
              <a:t> </a:t>
            </a:r>
            <a:r>
              <a:rPr spc="-10" dirty="0"/>
              <a:t>Wirtschaftsprüfer</a:t>
            </a:r>
            <a:r>
              <a:rPr spc="-15" dirty="0"/>
              <a:t> </a:t>
            </a:r>
            <a:r>
              <a:rPr dirty="0"/>
              <a:t>in</a:t>
            </a:r>
            <a:r>
              <a:rPr spc="-60" dirty="0"/>
              <a:t> </a:t>
            </a:r>
            <a:r>
              <a:rPr dirty="0"/>
              <a:t>Krisenzeiten:</a:t>
            </a:r>
            <a:r>
              <a:rPr spc="-25" dirty="0"/>
              <a:t> </a:t>
            </a:r>
            <a:r>
              <a:rPr dirty="0"/>
              <a:t>S</a:t>
            </a:r>
            <a:r>
              <a:rPr spc="-60" dirty="0"/>
              <a:t> </a:t>
            </a:r>
            <a:r>
              <a:rPr dirty="0"/>
              <a:t>6-</a:t>
            </a:r>
            <a:r>
              <a:rPr spc="-10" dirty="0"/>
              <a:t>Gutachten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460248" y="2418588"/>
            <a:ext cx="8237220" cy="609600"/>
          </a:xfrm>
          <a:prstGeom prst="rect">
            <a:avLst/>
          </a:prstGeom>
          <a:solidFill>
            <a:srgbClr val="E1CF9D"/>
          </a:solidFill>
        </p:spPr>
        <p:txBody>
          <a:bodyPr vert="horz" wrap="square" lIns="0" tIns="186690" rIns="0" bIns="0" rtlCol="0">
            <a:spAutoFit/>
          </a:bodyPr>
          <a:lstStyle/>
          <a:p>
            <a:pPr marL="247650" indent="-177165">
              <a:lnSpc>
                <a:spcPct val="100000"/>
              </a:lnSpc>
              <a:spcBef>
                <a:spcPts val="1470"/>
              </a:spcBef>
              <a:buChar char="•"/>
              <a:tabLst>
                <a:tab pos="247650" algn="l"/>
                <a:tab pos="4339590" algn="l"/>
              </a:tabLst>
            </a:pP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fehlerhaftes</a:t>
            </a:r>
            <a:r>
              <a:rPr sz="1500" spc="-8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Bewertungsergebnis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	•</a:t>
            </a:r>
            <a:r>
              <a:rPr sz="1500" spc="40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mangelnde</a:t>
            </a:r>
            <a:r>
              <a:rPr sz="1500" spc="-4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Kausalität</a:t>
            </a:r>
            <a:endParaRPr sz="1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0248" y="3201923"/>
            <a:ext cx="8237220" cy="609600"/>
          </a:xfrm>
          <a:prstGeom prst="rect">
            <a:avLst/>
          </a:prstGeom>
          <a:solidFill>
            <a:srgbClr val="E1CF9D"/>
          </a:solidFill>
        </p:spPr>
        <p:txBody>
          <a:bodyPr vert="horz" wrap="square" lIns="0" tIns="184785" rIns="0" bIns="0" rtlCol="0">
            <a:spAutoFit/>
          </a:bodyPr>
          <a:lstStyle/>
          <a:p>
            <a:pPr marL="253365" indent="-177165">
              <a:lnSpc>
                <a:spcPct val="100000"/>
              </a:lnSpc>
              <a:spcBef>
                <a:spcPts val="1455"/>
              </a:spcBef>
              <a:buChar char="•"/>
              <a:tabLst>
                <a:tab pos="253365" algn="l"/>
                <a:tab pos="4339590" algn="l"/>
              </a:tabLst>
            </a:pP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fehlerhafte</a:t>
            </a:r>
            <a:r>
              <a:rPr sz="1500" spc="-9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Ertragsprognose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	•</a:t>
            </a:r>
            <a:r>
              <a:rPr sz="1500" spc="434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Prognose</a:t>
            </a:r>
            <a:r>
              <a:rPr sz="1500" spc="-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in</a:t>
            </a:r>
            <a:r>
              <a:rPr sz="1500" spc="-1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sich</a:t>
            </a:r>
            <a:r>
              <a:rPr sz="1500" spc="-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schlüssig</a:t>
            </a:r>
            <a:r>
              <a:rPr sz="1500" spc="-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(ex-ante-Sicht)</a:t>
            </a:r>
            <a:endParaRPr sz="1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0248" y="3980688"/>
            <a:ext cx="8237220" cy="609600"/>
          </a:xfrm>
          <a:prstGeom prst="rect">
            <a:avLst/>
          </a:prstGeom>
          <a:solidFill>
            <a:srgbClr val="E1CF9D"/>
          </a:solidFill>
        </p:spPr>
        <p:txBody>
          <a:bodyPr vert="horz" wrap="square" lIns="0" tIns="186690" rIns="0" bIns="0" rtlCol="0">
            <a:spAutoFit/>
          </a:bodyPr>
          <a:lstStyle/>
          <a:p>
            <a:pPr marL="245745" indent="-177165">
              <a:lnSpc>
                <a:spcPct val="100000"/>
              </a:lnSpc>
              <a:spcBef>
                <a:spcPts val="1470"/>
              </a:spcBef>
              <a:buChar char="•"/>
              <a:tabLst>
                <a:tab pos="245745" algn="l"/>
                <a:tab pos="4339590" algn="l"/>
              </a:tabLst>
            </a:pP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Fehleinschätzung</a:t>
            </a:r>
            <a:r>
              <a:rPr sz="1500" spc="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Produktionsportfolio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	•</a:t>
            </a:r>
            <a:r>
              <a:rPr sz="1500" spc="40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vertretbares</a:t>
            </a:r>
            <a:r>
              <a:rPr sz="1500" spc="-5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Ergebnis</a:t>
            </a:r>
            <a:r>
              <a:rPr sz="1500" spc="-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(ex-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ante</a:t>
            </a:r>
            <a:r>
              <a:rPr sz="1500" spc="-2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Sicht)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3268" y="1524380"/>
            <a:ext cx="807085" cy="278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10" dirty="0">
                <a:solidFill>
                  <a:srgbClr val="B18D35"/>
                </a:solidFill>
                <a:latin typeface="Arial"/>
                <a:cs typeface="Arial"/>
              </a:rPr>
              <a:t>Vorwurf</a:t>
            </a:r>
            <a:endParaRPr sz="16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70882" y="1524380"/>
            <a:ext cx="2395855" cy="278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10" dirty="0">
                <a:solidFill>
                  <a:srgbClr val="B18D35"/>
                </a:solidFill>
                <a:latin typeface="Arial"/>
                <a:cs typeface="Arial"/>
              </a:rPr>
              <a:t>Entlastungsmöglichkeit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73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Agenda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386077" y="1731010"/>
            <a:ext cx="30156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"/>
                <a:cs typeface="Arial"/>
              </a:rPr>
              <a:t>Allgemein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/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Haftungslage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der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WP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7868" y="1600200"/>
            <a:ext cx="541020" cy="53975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636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94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7868" y="2423160"/>
            <a:ext cx="541020" cy="54102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76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5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0509" y="3109722"/>
            <a:ext cx="8406765" cy="731520"/>
          </a:xfrm>
          <a:prstGeom prst="rect">
            <a:avLst/>
          </a:prstGeom>
          <a:ln w="28575">
            <a:solidFill>
              <a:srgbClr val="B18D35"/>
            </a:solidFill>
          </a:ln>
        </p:spPr>
        <p:txBody>
          <a:bodyPr vert="horz" wrap="square" lIns="0" tIns="226695" rIns="0" bIns="0" rtlCol="0">
            <a:spAutoFit/>
          </a:bodyPr>
          <a:lstStyle/>
          <a:p>
            <a:pPr marL="1127760">
              <a:lnSpc>
                <a:spcPct val="100000"/>
              </a:lnSpc>
              <a:spcBef>
                <a:spcPts val="1785"/>
              </a:spcBef>
            </a:pPr>
            <a:r>
              <a:rPr sz="1600" dirty="0">
                <a:latin typeface="Arial"/>
                <a:cs typeface="Arial"/>
              </a:rPr>
              <a:t>Staatliche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Hilfsmaßnahmen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und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deren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Auswirkungen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86077" y="4148073"/>
            <a:ext cx="15824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"/>
                <a:cs typeface="Arial"/>
              </a:rPr>
              <a:t>Lessons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Learned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7868" y="3192779"/>
            <a:ext cx="541020" cy="539750"/>
          </a:xfrm>
          <a:prstGeom prst="rect">
            <a:avLst/>
          </a:prstGeom>
          <a:solidFill>
            <a:srgbClr val="B18D35"/>
          </a:solidFill>
        </p:spPr>
        <p:txBody>
          <a:bodyPr vert="horz" wrap="square" lIns="0" tIns="1270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0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86077" y="4972050"/>
            <a:ext cx="4660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Arial"/>
                <a:cs typeface="Arial"/>
              </a:rPr>
              <a:t>Fazit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0248" y="4015740"/>
            <a:ext cx="541020" cy="54102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827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10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86077" y="2556129"/>
            <a:ext cx="38550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"/>
                <a:cs typeface="Arial"/>
              </a:rPr>
              <a:t>Von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der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Wirtschaftskrise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zur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Haftungskrise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7868" y="4840223"/>
            <a:ext cx="541020" cy="53975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76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5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/>
              <a:t>Staatliche</a:t>
            </a:r>
            <a:r>
              <a:rPr spc="-55" dirty="0"/>
              <a:t> </a:t>
            </a:r>
            <a:r>
              <a:rPr spc="-10" dirty="0"/>
              <a:t>Hilfsmaßnahmen</a:t>
            </a:r>
            <a:r>
              <a:rPr spc="-50" dirty="0"/>
              <a:t> </a:t>
            </a:r>
            <a:r>
              <a:rPr dirty="0"/>
              <a:t>zur</a:t>
            </a:r>
            <a:r>
              <a:rPr spc="-150" dirty="0"/>
              <a:t> </a:t>
            </a:r>
            <a:r>
              <a:rPr dirty="0"/>
              <a:t>Abmilderung</a:t>
            </a:r>
            <a:r>
              <a:rPr spc="-40" dirty="0"/>
              <a:t> </a:t>
            </a:r>
            <a:r>
              <a:rPr dirty="0"/>
              <a:t>der</a:t>
            </a:r>
            <a:r>
              <a:rPr spc="-80" dirty="0"/>
              <a:t> </a:t>
            </a:r>
            <a:r>
              <a:rPr spc="-10" dirty="0"/>
              <a:t>Krise </a:t>
            </a:r>
            <a:r>
              <a:rPr dirty="0"/>
              <a:t>führen</a:t>
            </a:r>
            <a:r>
              <a:rPr spc="-55" dirty="0"/>
              <a:t> </a:t>
            </a:r>
            <a:r>
              <a:rPr dirty="0"/>
              <a:t>häufig</a:t>
            </a:r>
            <a:r>
              <a:rPr spc="-55" dirty="0"/>
              <a:t> </a:t>
            </a:r>
            <a:r>
              <a:rPr dirty="0"/>
              <a:t>zu</a:t>
            </a:r>
            <a:r>
              <a:rPr spc="-75" dirty="0"/>
              <a:t> </a:t>
            </a:r>
            <a:r>
              <a:rPr dirty="0"/>
              <a:t>Haftungssituationen</a:t>
            </a:r>
            <a:r>
              <a:rPr spc="-25" dirty="0"/>
              <a:t> </a:t>
            </a:r>
            <a:r>
              <a:rPr dirty="0"/>
              <a:t>für</a:t>
            </a:r>
            <a:r>
              <a:rPr spc="-75" dirty="0"/>
              <a:t> </a:t>
            </a:r>
            <a:r>
              <a:rPr spc="-10" dirty="0"/>
              <a:t>Berufsträger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45989" y="3276219"/>
            <a:ext cx="1826514" cy="82166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403729" y="4905883"/>
            <a:ext cx="4012565" cy="529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55700" marR="5080" indent="-1143635">
              <a:lnSpc>
                <a:spcPct val="100000"/>
              </a:lnSpc>
              <a:spcBef>
                <a:spcPts val="105"/>
              </a:spcBef>
            </a:pPr>
            <a:r>
              <a:rPr sz="1650" dirty="0">
                <a:latin typeface="Arial"/>
                <a:cs typeface="Arial"/>
              </a:rPr>
              <a:t>Beziehung</a:t>
            </a:r>
            <a:r>
              <a:rPr sz="1650" spc="-8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zwischen</a:t>
            </a:r>
            <a:r>
              <a:rPr sz="1650" spc="-25" dirty="0">
                <a:latin typeface="Arial"/>
                <a:cs typeface="Arial"/>
              </a:rPr>
              <a:t> </a:t>
            </a:r>
            <a:r>
              <a:rPr sz="1650" spc="-20" dirty="0">
                <a:latin typeface="Arial"/>
                <a:cs typeface="Arial"/>
              </a:rPr>
              <a:t>Verband</a:t>
            </a:r>
            <a:r>
              <a:rPr sz="1650" spc="-7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und</a:t>
            </a:r>
            <a:r>
              <a:rPr sz="1650" spc="-45" dirty="0">
                <a:latin typeface="Arial"/>
                <a:cs typeface="Arial"/>
              </a:rPr>
              <a:t> </a:t>
            </a:r>
            <a:r>
              <a:rPr sz="1650" spc="-10" dirty="0">
                <a:latin typeface="Arial"/>
                <a:cs typeface="Arial"/>
              </a:rPr>
              <a:t>Mitglied/ Mandatsverhältnis</a:t>
            </a:r>
            <a:endParaRPr sz="165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895094" y="3328923"/>
            <a:ext cx="6468745" cy="2151380"/>
            <a:chOff x="1895094" y="3328923"/>
            <a:chExt cx="6468745" cy="2151380"/>
          </a:xfrm>
        </p:grpSpPr>
        <p:sp>
          <p:nvSpPr>
            <p:cNvPr id="6" name="object 6"/>
            <p:cNvSpPr/>
            <p:nvPr/>
          </p:nvSpPr>
          <p:spPr>
            <a:xfrm>
              <a:off x="1895094" y="3328923"/>
              <a:ext cx="5165725" cy="1578610"/>
            </a:xfrm>
            <a:custGeom>
              <a:avLst/>
              <a:gdLst/>
              <a:ahLst/>
              <a:cxnLst/>
              <a:rect l="l" t="t" r="r" b="b"/>
              <a:pathLst>
                <a:path w="5165725" h="1578610">
                  <a:moveTo>
                    <a:pt x="5160137" y="810514"/>
                  </a:moveTo>
                  <a:lnTo>
                    <a:pt x="3062744" y="35661"/>
                  </a:lnTo>
                  <a:lnTo>
                    <a:pt x="3065183" y="29083"/>
                  </a:lnTo>
                  <a:lnTo>
                    <a:pt x="3075940" y="0"/>
                  </a:lnTo>
                  <a:lnTo>
                    <a:pt x="2948940" y="13970"/>
                  </a:lnTo>
                  <a:lnTo>
                    <a:pt x="3036316" y="107188"/>
                  </a:lnTo>
                  <a:lnTo>
                    <a:pt x="3049511" y="71475"/>
                  </a:lnTo>
                  <a:lnTo>
                    <a:pt x="5146929" y="846328"/>
                  </a:lnTo>
                  <a:lnTo>
                    <a:pt x="5160137" y="810514"/>
                  </a:lnTo>
                  <a:close/>
                </a:path>
                <a:path w="5165725" h="1578610">
                  <a:moveTo>
                    <a:pt x="5165725" y="1521206"/>
                  </a:moveTo>
                  <a:lnTo>
                    <a:pt x="5127625" y="1502156"/>
                  </a:lnTo>
                  <a:lnTo>
                    <a:pt x="5051425" y="1464056"/>
                  </a:lnTo>
                  <a:lnTo>
                    <a:pt x="5051425" y="1502156"/>
                  </a:lnTo>
                  <a:lnTo>
                    <a:pt x="114300" y="1502156"/>
                  </a:lnTo>
                  <a:lnTo>
                    <a:pt x="114300" y="1464056"/>
                  </a:lnTo>
                  <a:lnTo>
                    <a:pt x="0" y="1521206"/>
                  </a:lnTo>
                  <a:lnTo>
                    <a:pt x="114300" y="1578356"/>
                  </a:lnTo>
                  <a:lnTo>
                    <a:pt x="114300" y="1540256"/>
                  </a:lnTo>
                  <a:lnTo>
                    <a:pt x="5051425" y="1540256"/>
                  </a:lnTo>
                  <a:lnTo>
                    <a:pt x="5051425" y="1578356"/>
                  </a:lnTo>
                  <a:lnTo>
                    <a:pt x="5127625" y="1540256"/>
                  </a:lnTo>
                  <a:lnTo>
                    <a:pt x="5165725" y="1521206"/>
                  </a:lnTo>
                  <a:close/>
                </a:path>
              </a:pathLst>
            </a:custGeom>
            <a:solidFill>
              <a:srgbClr val="0AB8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01840" y="4218431"/>
              <a:ext cx="1261872" cy="126187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603363" y="5011292"/>
            <a:ext cx="281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Arial"/>
                <a:cs typeface="Arial"/>
              </a:rPr>
              <a:t>WP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892248" y="1875420"/>
            <a:ext cx="991235" cy="1215390"/>
          </a:xfrm>
          <a:custGeom>
            <a:avLst/>
            <a:gdLst/>
            <a:ahLst/>
            <a:cxnLst/>
            <a:rect l="l" t="t" r="r" b="b"/>
            <a:pathLst>
              <a:path w="991235" h="1215389">
                <a:moveTo>
                  <a:pt x="488665" y="1181099"/>
                </a:moveTo>
                <a:lnTo>
                  <a:pt x="440327" y="1181099"/>
                </a:lnTo>
                <a:lnTo>
                  <a:pt x="443750" y="1186179"/>
                </a:lnTo>
                <a:lnTo>
                  <a:pt x="447451" y="1189989"/>
                </a:lnTo>
                <a:lnTo>
                  <a:pt x="450867" y="1192529"/>
                </a:lnTo>
                <a:lnTo>
                  <a:pt x="462350" y="1200149"/>
                </a:lnTo>
                <a:lnTo>
                  <a:pt x="466905" y="1205229"/>
                </a:lnTo>
                <a:lnTo>
                  <a:pt x="469563" y="1214119"/>
                </a:lnTo>
                <a:lnTo>
                  <a:pt x="470986" y="1215389"/>
                </a:lnTo>
                <a:lnTo>
                  <a:pt x="474029" y="1215389"/>
                </a:lnTo>
                <a:lnTo>
                  <a:pt x="477911" y="1211579"/>
                </a:lnTo>
                <a:lnTo>
                  <a:pt x="482096" y="1203959"/>
                </a:lnTo>
                <a:lnTo>
                  <a:pt x="485853" y="1195069"/>
                </a:lnTo>
                <a:lnTo>
                  <a:pt x="488454" y="1183639"/>
                </a:lnTo>
                <a:lnTo>
                  <a:pt x="488559" y="1182369"/>
                </a:lnTo>
                <a:lnTo>
                  <a:pt x="488665" y="1181099"/>
                </a:lnTo>
                <a:close/>
              </a:path>
              <a:path w="991235" h="1215389">
                <a:moveTo>
                  <a:pt x="562488" y="1129030"/>
                </a:moveTo>
                <a:lnTo>
                  <a:pt x="545240" y="1129030"/>
                </a:lnTo>
                <a:lnTo>
                  <a:pt x="539828" y="1131569"/>
                </a:lnTo>
                <a:lnTo>
                  <a:pt x="534682" y="1135379"/>
                </a:lnTo>
                <a:lnTo>
                  <a:pt x="531165" y="1137919"/>
                </a:lnTo>
                <a:lnTo>
                  <a:pt x="529077" y="1139189"/>
                </a:lnTo>
                <a:lnTo>
                  <a:pt x="525566" y="1140459"/>
                </a:lnTo>
                <a:lnTo>
                  <a:pt x="511200" y="1146809"/>
                </a:lnTo>
                <a:lnTo>
                  <a:pt x="503046" y="1162049"/>
                </a:lnTo>
                <a:lnTo>
                  <a:pt x="501915" y="1179829"/>
                </a:lnTo>
                <a:lnTo>
                  <a:pt x="501834" y="1181099"/>
                </a:lnTo>
                <a:lnTo>
                  <a:pt x="508294" y="1202689"/>
                </a:lnTo>
                <a:lnTo>
                  <a:pt x="513039" y="1212849"/>
                </a:lnTo>
                <a:lnTo>
                  <a:pt x="515127" y="1215389"/>
                </a:lnTo>
                <a:lnTo>
                  <a:pt x="520631" y="1215389"/>
                </a:lnTo>
                <a:lnTo>
                  <a:pt x="521580" y="1214119"/>
                </a:lnTo>
                <a:lnTo>
                  <a:pt x="522529" y="1209039"/>
                </a:lnTo>
                <a:lnTo>
                  <a:pt x="523288" y="1206499"/>
                </a:lnTo>
                <a:lnTo>
                  <a:pt x="530311" y="1198879"/>
                </a:lnTo>
                <a:lnTo>
                  <a:pt x="539617" y="1192529"/>
                </a:lnTo>
                <a:lnTo>
                  <a:pt x="543223" y="1189989"/>
                </a:lnTo>
                <a:lnTo>
                  <a:pt x="547209" y="1186179"/>
                </a:lnTo>
                <a:lnTo>
                  <a:pt x="550626" y="1181100"/>
                </a:lnTo>
                <a:lnTo>
                  <a:pt x="655117" y="1181100"/>
                </a:lnTo>
                <a:lnTo>
                  <a:pt x="668107" y="1179830"/>
                </a:lnTo>
                <a:lnTo>
                  <a:pt x="711702" y="1179830"/>
                </a:lnTo>
                <a:lnTo>
                  <a:pt x="713956" y="1176020"/>
                </a:lnTo>
                <a:lnTo>
                  <a:pt x="714252" y="1174750"/>
                </a:lnTo>
                <a:lnTo>
                  <a:pt x="714727" y="1172210"/>
                </a:lnTo>
                <a:lnTo>
                  <a:pt x="717396" y="1172210"/>
                </a:lnTo>
                <a:lnTo>
                  <a:pt x="793582" y="1155700"/>
                </a:lnTo>
                <a:lnTo>
                  <a:pt x="809865" y="1151890"/>
                </a:lnTo>
                <a:lnTo>
                  <a:pt x="818109" y="1149350"/>
                </a:lnTo>
                <a:lnTo>
                  <a:pt x="826650" y="1146810"/>
                </a:lnTo>
                <a:lnTo>
                  <a:pt x="828904" y="1146810"/>
                </a:lnTo>
                <a:lnTo>
                  <a:pt x="832997" y="1144270"/>
                </a:lnTo>
                <a:lnTo>
                  <a:pt x="875831" y="1144270"/>
                </a:lnTo>
                <a:lnTo>
                  <a:pt x="875925" y="1141730"/>
                </a:lnTo>
                <a:lnTo>
                  <a:pt x="874319" y="1131570"/>
                </a:lnTo>
                <a:lnTo>
                  <a:pt x="873877" y="1130300"/>
                </a:lnTo>
                <a:lnTo>
                  <a:pt x="569896" y="1130300"/>
                </a:lnTo>
                <a:lnTo>
                  <a:pt x="562488" y="1129030"/>
                </a:lnTo>
                <a:close/>
              </a:path>
              <a:path w="991235" h="1215389">
                <a:moveTo>
                  <a:pt x="477018" y="1144269"/>
                </a:moveTo>
                <a:lnTo>
                  <a:pt x="157755" y="1144269"/>
                </a:lnTo>
                <a:lnTo>
                  <a:pt x="161930" y="1145539"/>
                </a:lnTo>
                <a:lnTo>
                  <a:pt x="173286" y="1150619"/>
                </a:lnTo>
                <a:lnTo>
                  <a:pt x="194953" y="1155699"/>
                </a:lnTo>
                <a:lnTo>
                  <a:pt x="227992" y="1162049"/>
                </a:lnTo>
                <a:lnTo>
                  <a:pt x="275360" y="1172209"/>
                </a:lnTo>
                <a:lnTo>
                  <a:pt x="276214" y="1173479"/>
                </a:lnTo>
                <a:lnTo>
                  <a:pt x="277068" y="1176019"/>
                </a:lnTo>
                <a:lnTo>
                  <a:pt x="277638" y="1177289"/>
                </a:lnTo>
                <a:lnTo>
                  <a:pt x="280675" y="1182369"/>
                </a:lnTo>
                <a:lnTo>
                  <a:pt x="290930" y="1196339"/>
                </a:lnTo>
                <a:lnTo>
                  <a:pt x="292353" y="1198879"/>
                </a:lnTo>
                <a:lnTo>
                  <a:pt x="293018" y="1205229"/>
                </a:lnTo>
                <a:lnTo>
                  <a:pt x="293302" y="1207769"/>
                </a:lnTo>
                <a:lnTo>
                  <a:pt x="294157" y="1210309"/>
                </a:lnTo>
                <a:lnTo>
                  <a:pt x="298142" y="1214119"/>
                </a:lnTo>
                <a:lnTo>
                  <a:pt x="302792" y="1211579"/>
                </a:lnTo>
                <a:lnTo>
                  <a:pt x="302887" y="1201419"/>
                </a:lnTo>
                <a:lnTo>
                  <a:pt x="304690" y="1198879"/>
                </a:lnTo>
                <a:lnTo>
                  <a:pt x="322633" y="1179829"/>
                </a:lnTo>
                <a:lnTo>
                  <a:pt x="488770" y="1179829"/>
                </a:lnTo>
                <a:lnTo>
                  <a:pt x="488981" y="1177289"/>
                </a:lnTo>
                <a:lnTo>
                  <a:pt x="489087" y="1176019"/>
                </a:lnTo>
                <a:lnTo>
                  <a:pt x="489192" y="1174749"/>
                </a:lnTo>
                <a:lnTo>
                  <a:pt x="489297" y="1173479"/>
                </a:lnTo>
                <a:lnTo>
                  <a:pt x="489403" y="1172209"/>
                </a:lnTo>
                <a:lnTo>
                  <a:pt x="488288" y="1163319"/>
                </a:lnTo>
                <a:lnTo>
                  <a:pt x="485144" y="1154429"/>
                </a:lnTo>
                <a:lnTo>
                  <a:pt x="480008" y="1148079"/>
                </a:lnTo>
                <a:lnTo>
                  <a:pt x="477018" y="1144269"/>
                </a:lnTo>
                <a:close/>
              </a:path>
              <a:path w="991235" h="1215389">
                <a:moveTo>
                  <a:pt x="711702" y="1179830"/>
                </a:moveTo>
                <a:lnTo>
                  <a:pt x="668107" y="1179830"/>
                </a:lnTo>
                <a:lnTo>
                  <a:pt x="686257" y="1198880"/>
                </a:lnTo>
                <a:lnTo>
                  <a:pt x="688095" y="1201420"/>
                </a:lnTo>
                <a:lnTo>
                  <a:pt x="688155" y="1210310"/>
                </a:lnTo>
                <a:lnTo>
                  <a:pt x="691002" y="1212850"/>
                </a:lnTo>
                <a:lnTo>
                  <a:pt x="694145" y="1212850"/>
                </a:lnTo>
                <a:lnTo>
                  <a:pt x="696814" y="1211580"/>
                </a:lnTo>
                <a:lnTo>
                  <a:pt x="697170" y="1210310"/>
                </a:lnTo>
                <a:lnTo>
                  <a:pt x="698119" y="1203960"/>
                </a:lnTo>
                <a:lnTo>
                  <a:pt x="698712" y="1200150"/>
                </a:lnTo>
                <a:lnTo>
                  <a:pt x="700610" y="1196340"/>
                </a:lnTo>
                <a:lnTo>
                  <a:pt x="709211" y="1183640"/>
                </a:lnTo>
                <a:lnTo>
                  <a:pt x="711702" y="1179830"/>
                </a:lnTo>
                <a:close/>
              </a:path>
              <a:path w="991235" h="1215389">
                <a:moveTo>
                  <a:pt x="488770" y="1179829"/>
                </a:moveTo>
                <a:lnTo>
                  <a:pt x="322633" y="1179829"/>
                </a:lnTo>
                <a:lnTo>
                  <a:pt x="335729" y="1181099"/>
                </a:lnTo>
                <a:lnTo>
                  <a:pt x="377447" y="1183639"/>
                </a:lnTo>
                <a:lnTo>
                  <a:pt x="414609" y="1183639"/>
                </a:lnTo>
                <a:lnTo>
                  <a:pt x="424384" y="1182369"/>
                </a:lnTo>
                <a:lnTo>
                  <a:pt x="434159" y="1182369"/>
                </a:lnTo>
                <a:lnTo>
                  <a:pt x="436341" y="1181099"/>
                </a:lnTo>
                <a:lnTo>
                  <a:pt x="488665" y="1181099"/>
                </a:lnTo>
                <a:lnTo>
                  <a:pt x="488770" y="1179829"/>
                </a:lnTo>
                <a:close/>
              </a:path>
              <a:path w="991235" h="1215389">
                <a:moveTo>
                  <a:pt x="655117" y="1181100"/>
                </a:moveTo>
                <a:lnTo>
                  <a:pt x="554612" y="1181100"/>
                </a:lnTo>
                <a:lnTo>
                  <a:pt x="556794" y="1182370"/>
                </a:lnTo>
                <a:lnTo>
                  <a:pt x="566575" y="1182370"/>
                </a:lnTo>
                <a:lnTo>
                  <a:pt x="576350" y="1183640"/>
                </a:lnTo>
                <a:lnTo>
                  <a:pt x="613487" y="1183640"/>
                </a:lnTo>
                <a:lnTo>
                  <a:pt x="655117" y="1181100"/>
                </a:lnTo>
                <a:close/>
              </a:path>
              <a:path w="991235" h="1215389">
                <a:moveTo>
                  <a:pt x="179682" y="1093469"/>
                </a:moveTo>
                <a:lnTo>
                  <a:pt x="164777" y="1093469"/>
                </a:lnTo>
                <a:lnTo>
                  <a:pt x="158988" y="1097279"/>
                </a:lnTo>
                <a:lnTo>
                  <a:pt x="154148" y="1098549"/>
                </a:lnTo>
                <a:lnTo>
                  <a:pt x="150447" y="1099819"/>
                </a:lnTo>
                <a:lnTo>
                  <a:pt x="141147" y="1101089"/>
                </a:lnTo>
                <a:lnTo>
                  <a:pt x="135257" y="1103629"/>
                </a:lnTo>
                <a:lnTo>
                  <a:pt x="128519" y="1111249"/>
                </a:lnTo>
                <a:lnTo>
                  <a:pt x="121109" y="1120139"/>
                </a:lnTo>
                <a:lnTo>
                  <a:pt x="116431" y="1131569"/>
                </a:lnTo>
                <a:lnTo>
                  <a:pt x="114760" y="1144269"/>
                </a:lnTo>
                <a:lnTo>
                  <a:pt x="116372" y="1155699"/>
                </a:lnTo>
                <a:lnTo>
                  <a:pt x="119029" y="1164589"/>
                </a:lnTo>
                <a:lnTo>
                  <a:pt x="122730" y="1167129"/>
                </a:lnTo>
                <a:lnTo>
                  <a:pt x="127665" y="1160779"/>
                </a:lnTo>
                <a:lnTo>
                  <a:pt x="129753" y="1158239"/>
                </a:lnTo>
                <a:lnTo>
                  <a:pt x="133454" y="1156969"/>
                </a:lnTo>
                <a:lnTo>
                  <a:pt x="141147" y="1153159"/>
                </a:lnTo>
                <a:lnTo>
                  <a:pt x="146936" y="1150619"/>
                </a:lnTo>
                <a:lnTo>
                  <a:pt x="153104" y="1148079"/>
                </a:lnTo>
                <a:lnTo>
                  <a:pt x="157755" y="1144269"/>
                </a:lnTo>
                <a:lnTo>
                  <a:pt x="477018" y="1144269"/>
                </a:lnTo>
                <a:lnTo>
                  <a:pt x="476022" y="1142999"/>
                </a:lnTo>
                <a:lnTo>
                  <a:pt x="468234" y="1139189"/>
                </a:lnTo>
                <a:lnTo>
                  <a:pt x="460262" y="1139189"/>
                </a:lnTo>
                <a:lnTo>
                  <a:pt x="458839" y="1136649"/>
                </a:lnTo>
                <a:lnTo>
                  <a:pt x="457510" y="1135379"/>
                </a:lnTo>
                <a:lnTo>
                  <a:pt x="453714" y="1132839"/>
                </a:lnTo>
                <a:lnTo>
                  <a:pt x="450298" y="1131569"/>
                </a:lnTo>
                <a:lnTo>
                  <a:pt x="448273" y="1130299"/>
                </a:lnTo>
                <a:lnTo>
                  <a:pt x="403405" y="1130299"/>
                </a:lnTo>
                <a:lnTo>
                  <a:pt x="403880" y="1127759"/>
                </a:lnTo>
                <a:lnTo>
                  <a:pt x="408150" y="1108709"/>
                </a:lnTo>
                <a:lnTo>
                  <a:pt x="409384" y="1103629"/>
                </a:lnTo>
                <a:lnTo>
                  <a:pt x="449102" y="1103629"/>
                </a:lnTo>
                <a:lnTo>
                  <a:pt x="450893" y="1102359"/>
                </a:lnTo>
                <a:lnTo>
                  <a:pt x="209297" y="1102359"/>
                </a:lnTo>
                <a:lnTo>
                  <a:pt x="202844" y="1101089"/>
                </a:lnTo>
                <a:lnTo>
                  <a:pt x="195056" y="1098549"/>
                </a:lnTo>
                <a:lnTo>
                  <a:pt x="182909" y="1094739"/>
                </a:lnTo>
                <a:lnTo>
                  <a:pt x="179682" y="1093469"/>
                </a:lnTo>
                <a:close/>
              </a:path>
              <a:path w="991235" h="1215389">
                <a:moveTo>
                  <a:pt x="875831" y="1144270"/>
                </a:moveTo>
                <a:lnTo>
                  <a:pt x="832997" y="1144270"/>
                </a:lnTo>
                <a:lnTo>
                  <a:pt x="836437" y="1146810"/>
                </a:lnTo>
                <a:lnTo>
                  <a:pt x="838335" y="1148080"/>
                </a:lnTo>
                <a:lnTo>
                  <a:pt x="856485" y="1155700"/>
                </a:lnTo>
                <a:lnTo>
                  <a:pt x="860518" y="1158240"/>
                </a:lnTo>
                <a:lnTo>
                  <a:pt x="863009" y="1160780"/>
                </a:lnTo>
                <a:lnTo>
                  <a:pt x="867754" y="1165860"/>
                </a:lnTo>
                <a:lnTo>
                  <a:pt x="870127" y="1165860"/>
                </a:lnTo>
                <a:lnTo>
                  <a:pt x="873152" y="1159510"/>
                </a:lnTo>
                <a:lnTo>
                  <a:pt x="875550" y="1151890"/>
                </a:lnTo>
                <a:lnTo>
                  <a:pt x="875644" y="1149350"/>
                </a:lnTo>
                <a:lnTo>
                  <a:pt x="875737" y="1146810"/>
                </a:lnTo>
                <a:lnTo>
                  <a:pt x="875831" y="1144270"/>
                </a:lnTo>
                <a:close/>
              </a:path>
              <a:path w="991235" h="1215389">
                <a:moveTo>
                  <a:pt x="133395" y="231139"/>
                </a:moveTo>
                <a:lnTo>
                  <a:pt x="88939" y="233679"/>
                </a:lnTo>
                <a:lnTo>
                  <a:pt x="55432" y="253999"/>
                </a:lnTo>
                <a:lnTo>
                  <a:pt x="36367" y="298449"/>
                </a:lnTo>
                <a:lnTo>
                  <a:pt x="32751" y="346709"/>
                </a:lnTo>
                <a:lnTo>
                  <a:pt x="30373" y="401319"/>
                </a:lnTo>
                <a:lnTo>
                  <a:pt x="6699" y="962659"/>
                </a:lnTo>
                <a:lnTo>
                  <a:pt x="2221" y="1068069"/>
                </a:lnTo>
                <a:lnTo>
                  <a:pt x="1461" y="1087119"/>
                </a:lnTo>
                <a:lnTo>
                  <a:pt x="1360" y="1089659"/>
                </a:lnTo>
                <a:lnTo>
                  <a:pt x="1259" y="1092199"/>
                </a:lnTo>
                <a:lnTo>
                  <a:pt x="1208" y="1093469"/>
                </a:lnTo>
                <a:lnTo>
                  <a:pt x="1107" y="1096009"/>
                </a:lnTo>
                <a:lnTo>
                  <a:pt x="1006" y="1098549"/>
                </a:lnTo>
                <a:lnTo>
                  <a:pt x="904" y="1101089"/>
                </a:lnTo>
                <a:lnTo>
                  <a:pt x="808" y="1103629"/>
                </a:lnTo>
                <a:lnTo>
                  <a:pt x="715" y="1106169"/>
                </a:lnTo>
                <a:lnTo>
                  <a:pt x="623" y="1108709"/>
                </a:lnTo>
                <a:lnTo>
                  <a:pt x="530" y="1111249"/>
                </a:lnTo>
                <a:lnTo>
                  <a:pt x="438" y="1113789"/>
                </a:lnTo>
                <a:lnTo>
                  <a:pt x="392" y="1115059"/>
                </a:lnTo>
                <a:lnTo>
                  <a:pt x="299" y="1117599"/>
                </a:lnTo>
                <a:lnTo>
                  <a:pt x="253" y="1118869"/>
                </a:lnTo>
                <a:lnTo>
                  <a:pt x="161" y="1121409"/>
                </a:lnTo>
                <a:lnTo>
                  <a:pt x="68" y="1123949"/>
                </a:lnTo>
                <a:lnTo>
                  <a:pt x="0" y="1146809"/>
                </a:lnTo>
                <a:lnTo>
                  <a:pt x="2088" y="1150619"/>
                </a:lnTo>
                <a:lnTo>
                  <a:pt x="5030" y="1148079"/>
                </a:lnTo>
                <a:lnTo>
                  <a:pt x="257228" y="919479"/>
                </a:lnTo>
                <a:lnTo>
                  <a:pt x="261836" y="915463"/>
                </a:lnTo>
                <a:lnTo>
                  <a:pt x="728957" y="915463"/>
                </a:lnTo>
                <a:lnTo>
                  <a:pt x="728191" y="911860"/>
                </a:lnTo>
                <a:lnTo>
                  <a:pt x="982144" y="911860"/>
                </a:lnTo>
                <a:lnTo>
                  <a:pt x="981776" y="902970"/>
                </a:lnTo>
                <a:lnTo>
                  <a:pt x="980508" y="873760"/>
                </a:lnTo>
                <a:lnTo>
                  <a:pt x="976644" y="782320"/>
                </a:lnTo>
                <a:lnTo>
                  <a:pt x="521390" y="782320"/>
                </a:lnTo>
                <a:lnTo>
                  <a:pt x="521106" y="781050"/>
                </a:lnTo>
                <a:lnTo>
                  <a:pt x="469088" y="781049"/>
                </a:lnTo>
                <a:lnTo>
                  <a:pt x="464732" y="777239"/>
                </a:lnTo>
                <a:lnTo>
                  <a:pt x="455944" y="767079"/>
                </a:lnTo>
                <a:lnTo>
                  <a:pt x="447228" y="758189"/>
                </a:lnTo>
                <a:lnTo>
                  <a:pt x="443085" y="751839"/>
                </a:lnTo>
                <a:lnTo>
                  <a:pt x="451730" y="744219"/>
                </a:lnTo>
                <a:lnTo>
                  <a:pt x="471238" y="725169"/>
                </a:lnTo>
                <a:lnTo>
                  <a:pt x="491120" y="707389"/>
                </a:lnTo>
                <a:lnTo>
                  <a:pt x="500886" y="699769"/>
                </a:lnTo>
                <a:lnTo>
                  <a:pt x="973156" y="699770"/>
                </a:lnTo>
                <a:lnTo>
                  <a:pt x="962477" y="447040"/>
                </a:lnTo>
                <a:lnTo>
                  <a:pt x="959339" y="373380"/>
                </a:lnTo>
                <a:lnTo>
                  <a:pt x="957391" y="331470"/>
                </a:lnTo>
                <a:lnTo>
                  <a:pt x="357467" y="308609"/>
                </a:lnTo>
                <a:lnTo>
                  <a:pt x="325007" y="304799"/>
                </a:lnTo>
                <a:lnTo>
                  <a:pt x="294356" y="297179"/>
                </a:lnTo>
                <a:lnTo>
                  <a:pt x="264790" y="285749"/>
                </a:lnTo>
                <a:lnTo>
                  <a:pt x="235591" y="270509"/>
                </a:lnTo>
                <a:lnTo>
                  <a:pt x="215049" y="259079"/>
                </a:lnTo>
                <a:lnTo>
                  <a:pt x="193493" y="248919"/>
                </a:lnTo>
                <a:lnTo>
                  <a:pt x="172293" y="241299"/>
                </a:lnTo>
                <a:lnTo>
                  <a:pt x="152819" y="234949"/>
                </a:lnTo>
                <a:lnTo>
                  <a:pt x="141972" y="232409"/>
                </a:lnTo>
                <a:lnTo>
                  <a:pt x="133395" y="231139"/>
                </a:lnTo>
                <a:close/>
              </a:path>
              <a:path w="991235" h="1215389">
                <a:moveTo>
                  <a:pt x="982144" y="911860"/>
                </a:moveTo>
                <a:lnTo>
                  <a:pt x="728191" y="911860"/>
                </a:lnTo>
                <a:lnTo>
                  <a:pt x="735804" y="918210"/>
                </a:lnTo>
                <a:lnTo>
                  <a:pt x="759204" y="938530"/>
                </a:lnTo>
                <a:lnTo>
                  <a:pt x="959712" y="1123950"/>
                </a:lnTo>
                <a:lnTo>
                  <a:pt x="980526" y="1143000"/>
                </a:lnTo>
                <a:lnTo>
                  <a:pt x="987744" y="1148080"/>
                </a:lnTo>
                <a:lnTo>
                  <a:pt x="988990" y="1148080"/>
                </a:lnTo>
                <a:lnTo>
                  <a:pt x="990413" y="1146810"/>
                </a:lnTo>
                <a:lnTo>
                  <a:pt x="990947" y="1146810"/>
                </a:lnTo>
                <a:lnTo>
                  <a:pt x="988813" y="1070610"/>
                </a:lnTo>
                <a:lnTo>
                  <a:pt x="987159" y="1029970"/>
                </a:lnTo>
                <a:lnTo>
                  <a:pt x="984478" y="966470"/>
                </a:lnTo>
                <a:lnTo>
                  <a:pt x="983355" y="941070"/>
                </a:lnTo>
                <a:lnTo>
                  <a:pt x="982144" y="911860"/>
                </a:lnTo>
                <a:close/>
              </a:path>
              <a:path w="991235" h="1215389">
                <a:moveTo>
                  <a:pt x="511710" y="925829"/>
                </a:moveTo>
                <a:lnTo>
                  <a:pt x="479248" y="925829"/>
                </a:lnTo>
                <a:lnTo>
                  <a:pt x="478850" y="933449"/>
                </a:lnTo>
                <a:lnTo>
                  <a:pt x="477174" y="962659"/>
                </a:lnTo>
                <a:lnTo>
                  <a:pt x="474219" y="1013459"/>
                </a:lnTo>
                <a:lnTo>
                  <a:pt x="469541" y="1092199"/>
                </a:lnTo>
                <a:lnTo>
                  <a:pt x="469465" y="1093469"/>
                </a:lnTo>
                <a:lnTo>
                  <a:pt x="469390" y="1094739"/>
                </a:lnTo>
                <a:lnTo>
                  <a:pt x="469314" y="1096009"/>
                </a:lnTo>
                <a:lnTo>
                  <a:pt x="469239" y="1097279"/>
                </a:lnTo>
                <a:lnTo>
                  <a:pt x="469164" y="1098549"/>
                </a:lnTo>
                <a:lnTo>
                  <a:pt x="469088" y="1099819"/>
                </a:lnTo>
                <a:lnTo>
                  <a:pt x="488928" y="1123949"/>
                </a:lnTo>
                <a:lnTo>
                  <a:pt x="495002" y="1131569"/>
                </a:lnTo>
                <a:lnTo>
                  <a:pt x="495951" y="1131569"/>
                </a:lnTo>
                <a:lnTo>
                  <a:pt x="502025" y="1123949"/>
                </a:lnTo>
                <a:lnTo>
                  <a:pt x="509053" y="1115059"/>
                </a:lnTo>
                <a:lnTo>
                  <a:pt x="521770" y="1099819"/>
                </a:lnTo>
                <a:lnTo>
                  <a:pt x="514793" y="981709"/>
                </a:lnTo>
                <a:lnTo>
                  <a:pt x="513266" y="955039"/>
                </a:lnTo>
                <a:lnTo>
                  <a:pt x="511778" y="927099"/>
                </a:lnTo>
                <a:lnTo>
                  <a:pt x="511710" y="925829"/>
                </a:lnTo>
                <a:close/>
              </a:path>
              <a:path w="991235" h="1215389">
                <a:moveTo>
                  <a:pt x="444224" y="1127759"/>
                </a:moveTo>
                <a:lnTo>
                  <a:pt x="429224" y="1129029"/>
                </a:lnTo>
                <a:lnTo>
                  <a:pt x="421062" y="1130299"/>
                </a:lnTo>
                <a:lnTo>
                  <a:pt x="448273" y="1130299"/>
                </a:lnTo>
                <a:lnTo>
                  <a:pt x="444224" y="1127759"/>
                </a:lnTo>
                <a:close/>
              </a:path>
              <a:path w="991235" h="1215389">
                <a:moveTo>
                  <a:pt x="852197" y="1103630"/>
                </a:moveTo>
                <a:lnTo>
                  <a:pt x="581569" y="1103630"/>
                </a:lnTo>
                <a:lnTo>
                  <a:pt x="582803" y="1108710"/>
                </a:lnTo>
                <a:lnTo>
                  <a:pt x="585460" y="1121410"/>
                </a:lnTo>
                <a:lnTo>
                  <a:pt x="586789" y="1126490"/>
                </a:lnTo>
                <a:lnTo>
                  <a:pt x="587073" y="1127760"/>
                </a:lnTo>
                <a:lnTo>
                  <a:pt x="587548" y="1130300"/>
                </a:lnTo>
                <a:lnTo>
                  <a:pt x="873877" y="1130300"/>
                </a:lnTo>
                <a:lnTo>
                  <a:pt x="870779" y="1121410"/>
                </a:lnTo>
                <a:lnTo>
                  <a:pt x="865348" y="1113790"/>
                </a:lnTo>
                <a:lnTo>
                  <a:pt x="857938" y="1106170"/>
                </a:lnTo>
                <a:lnTo>
                  <a:pt x="852197" y="1103630"/>
                </a:lnTo>
                <a:close/>
              </a:path>
              <a:path w="991235" h="1215389">
                <a:moveTo>
                  <a:pt x="449102" y="1103629"/>
                </a:moveTo>
                <a:lnTo>
                  <a:pt x="409953" y="1103629"/>
                </a:lnTo>
                <a:lnTo>
                  <a:pt x="413945" y="1107439"/>
                </a:lnTo>
                <a:lnTo>
                  <a:pt x="418500" y="1111249"/>
                </a:lnTo>
                <a:lnTo>
                  <a:pt x="424479" y="1117599"/>
                </a:lnTo>
                <a:lnTo>
                  <a:pt x="427326" y="1120139"/>
                </a:lnTo>
                <a:lnTo>
                  <a:pt x="428180" y="1118869"/>
                </a:lnTo>
                <a:lnTo>
                  <a:pt x="428939" y="1118869"/>
                </a:lnTo>
                <a:lnTo>
                  <a:pt x="441941" y="1108709"/>
                </a:lnTo>
                <a:lnTo>
                  <a:pt x="449102" y="1103629"/>
                </a:lnTo>
                <a:close/>
              </a:path>
              <a:path w="991235" h="1215389">
                <a:moveTo>
                  <a:pt x="731604" y="925830"/>
                </a:moveTo>
                <a:lnTo>
                  <a:pt x="511710" y="925829"/>
                </a:lnTo>
                <a:lnTo>
                  <a:pt x="515564" y="951229"/>
                </a:lnTo>
                <a:lnTo>
                  <a:pt x="523956" y="1008379"/>
                </a:lnTo>
                <a:lnTo>
                  <a:pt x="532347" y="1068069"/>
                </a:lnTo>
                <a:lnTo>
                  <a:pt x="536201" y="1097279"/>
                </a:lnTo>
                <a:lnTo>
                  <a:pt x="536296" y="1099819"/>
                </a:lnTo>
                <a:lnTo>
                  <a:pt x="539427" y="1102359"/>
                </a:lnTo>
                <a:lnTo>
                  <a:pt x="548917" y="1108710"/>
                </a:lnTo>
                <a:lnTo>
                  <a:pt x="555750" y="1113790"/>
                </a:lnTo>
                <a:lnTo>
                  <a:pt x="562014" y="1118870"/>
                </a:lnTo>
                <a:lnTo>
                  <a:pt x="562773" y="1118870"/>
                </a:lnTo>
                <a:lnTo>
                  <a:pt x="563627" y="1120140"/>
                </a:lnTo>
                <a:lnTo>
                  <a:pt x="566480" y="1117600"/>
                </a:lnTo>
                <a:lnTo>
                  <a:pt x="572459" y="1111250"/>
                </a:lnTo>
                <a:lnTo>
                  <a:pt x="577014" y="1107440"/>
                </a:lnTo>
                <a:lnTo>
                  <a:pt x="581000" y="1103630"/>
                </a:lnTo>
                <a:lnTo>
                  <a:pt x="852197" y="1103630"/>
                </a:lnTo>
                <a:lnTo>
                  <a:pt x="849326" y="1102360"/>
                </a:lnTo>
                <a:lnTo>
                  <a:pt x="781395" y="1102360"/>
                </a:lnTo>
                <a:lnTo>
                  <a:pt x="780549" y="1099820"/>
                </a:lnTo>
                <a:lnTo>
                  <a:pt x="778548" y="1092200"/>
                </a:lnTo>
                <a:lnTo>
                  <a:pt x="772142" y="1070610"/>
                </a:lnTo>
                <a:lnTo>
                  <a:pt x="767828" y="1054100"/>
                </a:lnTo>
                <a:lnTo>
                  <a:pt x="762540" y="1036320"/>
                </a:lnTo>
                <a:lnTo>
                  <a:pt x="756953" y="1016000"/>
                </a:lnTo>
                <a:lnTo>
                  <a:pt x="751738" y="998220"/>
                </a:lnTo>
                <a:lnTo>
                  <a:pt x="739851" y="955040"/>
                </a:lnTo>
                <a:lnTo>
                  <a:pt x="732580" y="929640"/>
                </a:lnTo>
                <a:lnTo>
                  <a:pt x="731604" y="925830"/>
                </a:lnTo>
                <a:close/>
              </a:path>
              <a:path w="991235" h="1215389">
                <a:moveTo>
                  <a:pt x="728957" y="915463"/>
                </a:moveTo>
                <a:lnTo>
                  <a:pt x="261836" y="915463"/>
                </a:lnTo>
                <a:lnTo>
                  <a:pt x="260919" y="919479"/>
                </a:lnTo>
                <a:lnTo>
                  <a:pt x="256899" y="934719"/>
                </a:lnTo>
                <a:lnTo>
                  <a:pt x="248039" y="966469"/>
                </a:lnTo>
                <a:lnTo>
                  <a:pt x="213948" y="1087119"/>
                </a:lnTo>
                <a:lnTo>
                  <a:pt x="210490" y="1098549"/>
                </a:lnTo>
                <a:lnTo>
                  <a:pt x="209487" y="1102359"/>
                </a:lnTo>
                <a:lnTo>
                  <a:pt x="450893" y="1102359"/>
                </a:lnTo>
                <a:lnTo>
                  <a:pt x="454473" y="1099819"/>
                </a:lnTo>
                <a:lnTo>
                  <a:pt x="455912" y="1088389"/>
                </a:lnTo>
                <a:lnTo>
                  <a:pt x="457842" y="1074419"/>
                </a:lnTo>
                <a:lnTo>
                  <a:pt x="467949" y="1002029"/>
                </a:lnTo>
                <a:lnTo>
                  <a:pt x="473387" y="962659"/>
                </a:lnTo>
                <a:lnTo>
                  <a:pt x="476840" y="939799"/>
                </a:lnTo>
                <a:lnTo>
                  <a:pt x="478671" y="927099"/>
                </a:lnTo>
                <a:lnTo>
                  <a:pt x="479248" y="925829"/>
                </a:lnTo>
                <a:lnTo>
                  <a:pt x="731604" y="925830"/>
                </a:lnTo>
                <a:lnTo>
                  <a:pt x="729001" y="915670"/>
                </a:lnTo>
                <a:lnTo>
                  <a:pt x="728957" y="915463"/>
                </a:lnTo>
                <a:close/>
              </a:path>
              <a:path w="991235" h="1215389">
                <a:moveTo>
                  <a:pt x="826176" y="1093470"/>
                </a:moveTo>
                <a:lnTo>
                  <a:pt x="811288" y="1093470"/>
                </a:lnTo>
                <a:lnTo>
                  <a:pt x="808026" y="1094740"/>
                </a:lnTo>
                <a:lnTo>
                  <a:pt x="788097" y="1101090"/>
                </a:lnTo>
                <a:lnTo>
                  <a:pt x="781572" y="1102360"/>
                </a:lnTo>
                <a:lnTo>
                  <a:pt x="849326" y="1102360"/>
                </a:lnTo>
                <a:lnTo>
                  <a:pt x="840292" y="1099820"/>
                </a:lnTo>
                <a:lnTo>
                  <a:pt x="837267" y="1098550"/>
                </a:lnTo>
                <a:lnTo>
                  <a:pt x="832700" y="1097280"/>
                </a:lnTo>
                <a:lnTo>
                  <a:pt x="830090" y="1096010"/>
                </a:lnTo>
                <a:lnTo>
                  <a:pt x="826176" y="1093470"/>
                </a:lnTo>
                <a:close/>
              </a:path>
              <a:path w="991235" h="1215389">
                <a:moveTo>
                  <a:pt x="973156" y="699770"/>
                </a:moveTo>
                <a:lnTo>
                  <a:pt x="500886" y="699769"/>
                </a:lnTo>
                <a:lnTo>
                  <a:pt x="503375" y="701039"/>
                </a:lnTo>
                <a:lnTo>
                  <a:pt x="509264" y="706119"/>
                </a:lnTo>
                <a:lnTo>
                  <a:pt x="517679" y="713740"/>
                </a:lnTo>
                <a:lnTo>
                  <a:pt x="527749" y="722630"/>
                </a:lnTo>
                <a:lnTo>
                  <a:pt x="553283" y="746760"/>
                </a:lnTo>
                <a:lnTo>
                  <a:pt x="529457" y="773430"/>
                </a:lnTo>
                <a:lnTo>
                  <a:pt x="522244" y="782320"/>
                </a:lnTo>
                <a:lnTo>
                  <a:pt x="976644" y="782320"/>
                </a:lnTo>
                <a:lnTo>
                  <a:pt x="973210" y="701040"/>
                </a:lnTo>
                <a:lnTo>
                  <a:pt x="973156" y="699770"/>
                </a:lnTo>
                <a:close/>
              </a:path>
              <a:path w="991235" h="1215389">
                <a:moveTo>
                  <a:pt x="520612" y="778510"/>
                </a:moveTo>
                <a:lnTo>
                  <a:pt x="470809" y="778509"/>
                </a:lnTo>
                <a:lnTo>
                  <a:pt x="469847" y="779779"/>
                </a:lnTo>
                <a:lnTo>
                  <a:pt x="469468" y="781049"/>
                </a:lnTo>
                <a:lnTo>
                  <a:pt x="521106" y="781050"/>
                </a:lnTo>
                <a:lnTo>
                  <a:pt x="521106" y="779780"/>
                </a:lnTo>
                <a:lnTo>
                  <a:pt x="520612" y="778510"/>
                </a:lnTo>
                <a:close/>
              </a:path>
              <a:path w="991235" h="1215389">
                <a:moveTo>
                  <a:pt x="578679" y="58420"/>
                </a:moveTo>
                <a:lnTo>
                  <a:pt x="398173" y="58419"/>
                </a:lnTo>
                <a:lnTo>
                  <a:pt x="407448" y="62229"/>
                </a:lnTo>
                <a:lnTo>
                  <a:pt x="417266" y="69849"/>
                </a:lnTo>
                <a:lnTo>
                  <a:pt x="434740" y="104139"/>
                </a:lnTo>
                <a:lnTo>
                  <a:pt x="435107" y="121919"/>
                </a:lnTo>
                <a:lnTo>
                  <a:pt x="434959" y="135889"/>
                </a:lnTo>
                <a:lnTo>
                  <a:pt x="422016" y="204469"/>
                </a:lnTo>
                <a:lnTo>
                  <a:pt x="396410" y="265429"/>
                </a:lnTo>
                <a:lnTo>
                  <a:pt x="369140" y="308609"/>
                </a:lnTo>
                <a:lnTo>
                  <a:pt x="620300" y="308610"/>
                </a:lnTo>
                <a:lnTo>
                  <a:pt x="601160" y="260350"/>
                </a:lnTo>
                <a:lnTo>
                  <a:pt x="590015" y="207010"/>
                </a:lnTo>
                <a:lnTo>
                  <a:pt x="587239" y="165100"/>
                </a:lnTo>
                <a:lnTo>
                  <a:pt x="587117" y="147320"/>
                </a:lnTo>
                <a:lnTo>
                  <a:pt x="587017" y="135890"/>
                </a:lnTo>
                <a:lnTo>
                  <a:pt x="586861" y="121920"/>
                </a:lnTo>
                <a:lnTo>
                  <a:pt x="586762" y="113030"/>
                </a:lnTo>
                <a:lnTo>
                  <a:pt x="585923" y="95250"/>
                </a:lnTo>
                <a:lnTo>
                  <a:pt x="585863" y="93980"/>
                </a:lnTo>
                <a:lnTo>
                  <a:pt x="584004" y="78740"/>
                </a:lnTo>
                <a:lnTo>
                  <a:pt x="580810" y="64770"/>
                </a:lnTo>
                <a:lnTo>
                  <a:pt x="578679" y="58420"/>
                </a:lnTo>
                <a:close/>
              </a:path>
              <a:path w="991235" h="1215389">
                <a:moveTo>
                  <a:pt x="894326" y="231140"/>
                </a:moveTo>
                <a:lnTo>
                  <a:pt x="848991" y="232410"/>
                </a:lnTo>
                <a:lnTo>
                  <a:pt x="797468" y="248920"/>
                </a:lnTo>
                <a:lnTo>
                  <a:pt x="725905" y="287020"/>
                </a:lnTo>
                <a:lnTo>
                  <a:pt x="696043" y="297180"/>
                </a:lnTo>
                <a:lnTo>
                  <a:pt x="665158" y="304800"/>
                </a:lnTo>
                <a:lnTo>
                  <a:pt x="632637" y="308610"/>
                </a:lnTo>
                <a:lnTo>
                  <a:pt x="955787" y="308610"/>
                </a:lnTo>
                <a:lnTo>
                  <a:pt x="940701" y="261620"/>
                </a:lnTo>
                <a:lnTo>
                  <a:pt x="912179" y="236220"/>
                </a:lnTo>
                <a:lnTo>
                  <a:pt x="906663" y="234950"/>
                </a:lnTo>
                <a:lnTo>
                  <a:pt x="902037" y="233680"/>
                </a:lnTo>
                <a:lnTo>
                  <a:pt x="894326" y="231140"/>
                </a:lnTo>
                <a:close/>
              </a:path>
              <a:path w="991235" h="1215389">
                <a:moveTo>
                  <a:pt x="421492" y="6349"/>
                </a:moveTo>
                <a:lnTo>
                  <a:pt x="380792" y="10159"/>
                </a:lnTo>
                <a:lnTo>
                  <a:pt x="363683" y="46989"/>
                </a:lnTo>
                <a:lnTo>
                  <a:pt x="363804" y="55879"/>
                </a:lnTo>
                <a:lnTo>
                  <a:pt x="365154" y="62229"/>
                </a:lnTo>
                <a:lnTo>
                  <a:pt x="368001" y="67309"/>
                </a:lnTo>
                <a:lnTo>
                  <a:pt x="370848" y="67309"/>
                </a:lnTo>
                <a:lnTo>
                  <a:pt x="388739" y="58419"/>
                </a:lnTo>
                <a:lnTo>
                  <a:pt x="578679" y="58420"/>
                </a:lnTo>
                <a:lnTo>
                  <a:pt x="553283" y="22860"/>
                </a:lnTo>
                <a:lnTo>
                  <a:pt x="449443" y="11429"/>
                </a:lnTo>
                <a:lnTo>
                  <a:pt x="438784" y="8889"/>
                </a:lnTo>
                <a:lnTo>
                  <a:pt x="421492" y="6349"/>
                </a:lnTo>
                <a:close/>
              </a:path>
              <a:path w="991235" h="1215389">
                <a:moveTo>
                  <a:pt x="474124" y="0"/>
                </a:moveTo>
                <a:lnTo>
                  <a:pt x="464248" y="0"/>
                </a:lnTo>
                <a:lnTo>
                  <a:pt x="460357" y="2539"/>
                </a:lnTo>
                <a:lnTo>
                  <a:pt x="457510" y="3809"/>
                </a:lnTo>
                <a:lnTo>
                  <a:pt x="455422" y="6349"/>
                </a:lnTo>
                <a:lnTo>
                  <a:pt x="454188" y="7619"/>
                </a:lnTo>
                <a:lnTo>
                  <a:pt x="452480" y="11429"/>
                </a:lnTo>
                <a:lnTo>
                  <a:pt x="526472" y="11430"/>
                </a:lnTo>
                <a:lnTo>
                  <a:pt x="516194" y="7620"/>
                </a:lnTo>
                <a:lnTo>
                  <a:pt x="494393" y="2540"/>
                </a:lnTo>
                <a:lnTo>
                  <a:pt x="474124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130421" y="3105403"/>
            <a:ext cx="516890" cy="278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spc="-10" dirty="0">
                <a:latin typeface="Arial"/>
                <a:cs typeface="Arial"/>
              </a:rPr>
              <a:t>Staat</a:t>
            </a:r>
            <a:endParaRPr sz="165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74340" y="3069975"/>
            <a:ext cx="4876165" cy="1689735"/>
            <a:chOff x="474340" y="3069975"/>
            <a:chExt cx="4876165" cy="1689735"/>
          </a:xfrm>
        </p:grpSpPr>
        <p:sp>
          <p:nvSpPr>
            <p:cNvPr id="12" name="object 12"/>
            <p:cNvSpPr/>
            <p:nvPr/>
          </p:nvSpPr>
          <p:spPr>
            <a:xfrm>
              <a:off x="4962030" y="3069975"/>
              <a:ext cx="388620" cy="272415"/>
            </a:xfrm>
            <a:custGeom>
              <a:avLst/>
              <a:gdLst/>
              <a:ahLst/>
              <a:cxnLst/>
              <a:rect l="l" t="t" r="r" b="b"/>
              <a:pathLst>
                <a:path w="388620" h="272414">
                  <a:moveTo>
                    <a:pt x="354413" y="0"/>
                  </a:moveTo>
                  <a:lnTo>
                    <a:pt x="139163" y="202910"/>
                  </a:lnTo>
                  <a:lnTo>
                    <a:pt x="35738" y="97262"/>
                  </a:lnTo>
                  <a:lnTo>
                    <a:pt x="0" y="131220"/>
                  </a:lnTo>
                  <a:lnTo>
                    <a:pt x="137482" y="272084"/>
                  </a:lnTo>
                  <a:lnTo>
                    <a:pt x="173639" y="238545"/>
                  </a:lnTo>
                  <a:lnTo>
                    <a:pt x="388467" y="35215"/>
                  </a:lnTo>
                  <a:lnTo>
                    <a:pt x="354413" y="0"/>
                  </a:lnTo>
                  <a:close/>
                </a:path>
              </a:pathLst>
            </a:custGeom>
            <a:solidFill>
              <a:srgbClr val="55D2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922523" y="3370198"/>
              <a:ext cx="412750" cy="241935"/>
            </a:xfrm>
            <a:custGeom>
              <a:avLst/>
              <a:gdLst/>
              <a:ahLst/>
              <a:cxnLst/>
              <a:rect l="l" t="t" r="r" b="b"/>
              <a:pathLst>
                <a:path w="412750" h="241935">
                  <a:moveTo>
                    <a:pt x="18795" y="93217"/>
                  </a:moveTo>
                  <a:lnTo>
                    <a:pt x="0" y="99822"/>
                  </a:lnTo>
                  <a:lnTo>
                    <a:pt x="50545" y="241681"/>
                  </a:lnTo>
                  <a:lnTo>
                    <a:pt x="69214" y="235076"/>
                  </a:lnTo>
                  <a:lnTo>
                    <a:pt x="45465" y="168148"/>
                  </a:lnTo>
                  <a:lnTo>
                    <a:pt x="92746" y="151384"/>
                  </a:lnTo>
                  <a:lnTo>
                    <a:pt x="39496" y="151384"/>
                  </a:lnTo>
                  <a:lnTo>
                    <a:pt x="18795" y="93217"/>
                  </a:lnTo>
                  <a:close/>
                </a:path>
                <a:path w="412750" h="241935">
                  <a:moveTo>
                    <a:pt x="140374" y="141986"/>
                  </a:moveTo>
                  <a:lnTo>
                    <a:pt x="119252" y="141986"/>
                  </a:lnTo>
                  <a:lnTo>
                    <a:pt x="143001" y="208787"/>
                  </a:lnTo>
                  <a:lnTo>
                    <a:pt x="161798" y="202056"/>
                  </a:lnTo>
                  <a:lnTo>
                    <a:pt x="140374" y="141986"/>
                  </a:lnTo>
                  <a:close/>
                </a:path>
                <a:path w="412750" h="241935">
                  <a:moveTo>
                    <a:pt x="172212" y="82676"/>
                  </a:moveTo>
                  <a:lnTo>
                    <a:pt x="154812" y="88773"/>
                  </a:lnTo>
                  <a:lnTo>
                    <a:pt x="191388" y="191515"/>
                  </a:lnTo>
                  <a:lnTo>
                    <a:pt x="208787" y="185420"/>
                  </a:lnTo>
                  <a:lnTo>
                    <a:pt x="172212" y="82676"/>
                  </a:lnTo>
                  <a:close/>
                </a:path>
                <a:path w="412750" h="241935">
                  <a:moveTo>
                    <a:pt x="202311" y="27812"/>
                  </a:moveTo>
                  <a:lnTo>
                    <a:pt x="184912" y="34036"/>
                  </a:lnTo>
                  <a:lnTo>
                    <a:pt x="235331" y="175895"/>
                  </a:lnTo>
                  <a:lnTo>
                    <a:pt x="252856" y="169672"/>
                  </a:lnTo>
                  <a:lnTo>
                    <a:pt x="202311" y="27812"/>
                  </a:lnTo>
                  <a:close/>
                </a:path>
                <a:path w="412750" h="241935">
                  <a:moveTo>
                    <a:pt x="272172" y="69214"/>
                  </a:moveTo>
                  <a:lnTo>
                    <a:pt x="252730" y="69214"/>
                  </a:lnTo>
                  <a:lnTo>
                    <a:pt x="284480" y="158496"/>
                  </a:lnTo>
                  <a:lnTo>
                    <a:pt x="301751" y="152273"/>
                  </a:lnTo>
                  <a:lnTo>
                    <a:pt x="272172" y="69214"/>
                  </a:lnTo>
                  <a:close/>
                </a:path>
                <a:path w="412750" h="241935">
                  <a:moveTo>
                    <a:pt x="111251" y="60325"/>
                  </a:moveTo>
                  <a:lnTo>
                    <a:pt x="92456" y="66928"/>
                  </a:lnTo>
                  <a:lnTo>
                    <a:pt x="113283" y="125222"/>
                  </a:lnTo>
                  <a:lnTo>
                    <a:pt x="39496" y="151384"/>
                  </a:lnTo>
                  <a:lnTo>
                    <a:pt x="92746" y="151384"/>
                  </a:lnTo>
                  <a:lnTo>
                    <a:pt x="119252" y="141986"/>
                  </a:lnTo>
                  <a:lnTo>
                    <a:pt x="140374" y="141986"/>
                  </a:lnTo>
                  <a:lnTo>
                    <a:pt x="111251" y="60325"/>
                  </a:lnTo>
                  <a:close/>
                </a:path>
                <a:path w="412750" h="241935">
                  <a:moveTo>
                    <a:pt x="278383" y="0"/>
                  </a:moveTo>
                  <a:lnTo>
                    <a:pt x="242062" y="18923"/>
                  </a:lnTo>
                  <a:lnTo>
                    <a:pt x="240394" y="29210"/>
                  </a:lnTo>
                  <a:lnTo>
                    <a:pt x="240283" y="32512"/>
                  </a:lnTo>
                  <a:lnTo>
                    <a:pt x="241553" y="37846"/>
                  </a:lnTo>
                  <a:lnTo>
                    <a:pt x="247903" y="55752"/>
                  </a:lnTo>
                  <a:lnTo>
                    <a:pt x="232537" y="61213"/>
                  </a:lnTo>
                  <a:lnTo>
                    <a:pt x="237362" y="74675"/>
                  </a:lnTo>
                  <a:lnTo>
                    <a:pt x="252730" y="69214"/>
                  </a:lnTo>
                  <a:lnTo>
                    <a:pt x="272172" y="69214"/>
                  </a:lnTo>
                  <a:lnTo>
                    <a:pt x="270001" y="63118"/>
                  </a:lnTo>
                  <a:lnTo>
                    <a:pt x="290068" y="56006"/>
                  </a:lnTo>
                  <a:lnTo>
                    <a:pt x="287857" y="49784"/>
                  </a:lnTo>
                  <a:lnTo>
                    <a:pt x="287767" y="49529"/>
                  </a:lnTo>
                  <a:lnTo>
                    <a:pt x="265175" y="49529"/>
                  </a:lnTo>
                  <a:lnTo>
                    <a:pt x="261874" y="40004"/>
                  </a:lnTo>
                  <a:lnTo>
                    <a:pt x="259635" y="34036"/>
                  </a:lnTo>
                  <a:lnTo>
                    <a:pt x="259474" y="32512"/>
                  </a:lnTo>
                  <a:lnTo>
                    <a:pt x="259206" y="29210"/>
                  </a:lnTo>
                  <a:lnTo>
                    <a:pt x="262000" y="23113"/>
                  </a:lnTo>
                  <a:lnTo>
                    <a:pt x="265302" y="20700"/>
                  </a:lnTo>
                  <a:lnTo>
                    <a:pt x="273812" y="17652"/>
                  </a:lnTo>
                  <a:lnTo>
                    <a:pt x="277368" y="16763"/>
                  </a:lnTo>
                  <a:lnTo>
                    <a:pt x="281177" y="16128"/>
                  </a:lnTo>
                  <a:lnTo>
                    <a:pt x="278383" y="0"/>
                  </a:lnTo>
                  <a:close/>
                </a:path>
                <a:path w="412750" h="241935">
                  <a:moveTo>
                    <a:pt x="158242" y="43561"/>
                  </a:moveTo>
                  <a:lnTo>
                    <a:pt x="140843" y="49784"/>
                  </a:lnTo>
                  <a:lnTo>
                    <a:pt x="147955" y="69723"/>
                  </a:lnTo>
                  <a:lnTo>
                    <a:pt x="165481" y="63500"/>
                  </a:lnTo>
                  <a:lnTo>
                    <a:pt x="158242" y="43561"/>
                  </a:lnTo>
                  <a:close/>
                </a:path>
                <a:path w="412750" h="241935">
                  <a:moveTo>
                    <a:pt x="285242" y="42417"/>
                  </a:moveTo>
                  <a:lnTo>
                    <a:pt x="265175" y="49529"/>
                  </a:lnTo>
                  <a:lnTo>
                    <a:pt x="287767" y="49529"/>
                  </a:lnTo>
                  <a:lnTo>
                    <a:pt x="285242" y="42417"/>
                  </a:lnTo>
                  <a:close/>
                </a:path>
                <a:path w="412750" h="241935">
                  <a:moveTo>
                    <a:pt x="359584" y="17272"/>
                  </a:moveTo>
                  <a:lnTo>
                    <a:pt x="321627" y="30876"/>
                  </a:lnTo>
                  <a:lnTo>
                    <a:pt x="306196" y="67881"/>
                  </a:lnTo>
                  <a:lnTo>
                    <a:pt x="307526" y="79549"/>
                  </a:lnTo>
                  <a:lnTo>
                    <a:pt x="329596" y="120721"/>
                  </a:lnTo>
                  <a:lnTo>
                    <a:pt x="357409" y="131222"/>
                  </a:lnTo>
                  <a:lnTo>
                    <a:pt x="367863" y="130436"/>
                  </a:lnTo>
                  <a:lnTo>
                    <a:pt x="378840" y="127508"/>
                  </a:lnTo>
                  <a:lnTo>
                    <a:pt x="387199" y="123886"/>
                  </a:lnTo>
                  <a:lnTo>
                    <a:pt x="394366" y="119491"/>
                  </a:lnTo>
                  <a:lnTo>
                    <a:pt x="399457" y="115077"/>
                  </a:lnTo>
                  <a:lnTo>
                    <a:pt x="361203" y="115077"/>
                  </a:lnTo>
                  <a:lnTo>
                    <a:pt x="355097" y="114067"/>
                  </a:lnTo>
                  <a:lnTo>
                    <a:pt x="330326" y="89280"/>
                  </a:lnTo>
                  <a:lnTo>
                    <a:pt x="371645" y="74549"/>
                  </a:lnTo>
                  <a:lnTo>
                    <a:pt x="326263" y="74549"/>
                  </a:lnTo>
                  <a:lnTo>
                    <a:pt x="324860" y="67881"/>
                  </a:lnTo>
                  <a:lnTo>
                    <a:pt x="324644" y="61975"/>
                  </a:lnTo>
                  <a:lnTo>
                    <a:pt x="324627" y="61515"/>
                  </a:lnTo>
                  <a:lnTo>
                    <a:pt x="325566" y="55528"/>
                  </a:lnTo>
                  <a:lnTo>
                    <a:pt x="357885" y="32877"/>
                  </a:lnTo>
                  <a:lnTo>
                    <a:pt x="391240" y="32877"/>
                  </a:lnTo>
                  <a:lnTo>
                    <a:pt x="386756" y="28166"/>
                  </a:lnTo>
                  <a:lnTo>
                    <a:pt x="378333" y="22478"/>
                  </a:lnTo>
                  <a:lnTo>
                    <a:pt x="369119" y="18839"/>
                  </a:lnTo>
                  <a:lnTo>
                    <a:pt x="359584" y="17272"/>
                  </a:lnTo>
                  <a:close/>
                </a:path>
                <a:path w="412750" h="241935">
                  <a:moveTo>
                    <a:pt x="412241" y="78231"/>
                  </a:moveTo>
                  <a:lnTo>
                    <a:pt x="393446" y="82423"/>
                  </a:lnTo>
                  <a:lnTo>
                    <a:pt x="393381" y="86596"/>
                  </a:lnTo>
                  <a:lnTo>
                    <a:pt x="393318" y="90677"/>
                  </a:lnTo>
                  <a:lnTo>
                    <a:pt x="391763" y="96900"/>
                  </a:lnTo>
                  <a:lnTo>
                    <a:pt x="361203" y="115077"/>
                  </a:lnTo>
                  <a:lnTo>
                    <a:pt x="399457" y="115077"/>
                  </a:lnTo>
                  <a:lnTo>
                    <a:pt x="412291" y="86596"/>
                  </a:lnTo>
                  <a:lnTo>
                    <a:pt x="412241" y="78231"/>
                  </a:lnTo>
                  <a:close/>
                </a:path>
                <a:path w="412750" h="241935">
                  <a:moveTo>
                    <a:pt x="391240" y="32877"/>
                  </a:moveTo>
                  <a:lnTo>
                    <a:pt x="357885" y="32877"/>
                  </a:lnTo>
                  <a:lnTo>
                    <a:pt x="364077" y="34224"/>
                  </a:lnTo>
                  <a:lnTo>
                    <a:pt x="370077" y="37084"/>
                  </a:lnTo>
                  <a:lnTo>
                    <a:pt x="375285" y="40131"/>
                  </a:lnTo>
                  <a:lnTo>
                    <a:pt x="379729" y="45847"/>
                  </a:lnTo>
                  <a:lnTo>
                    <a:pt x="383539" y="54101"/>
                  </a:lnTo>
                  <a:lnTo>
                    <a:pt x="326263" y="74549"/>
                  </a:lnTo>
                  <a:lnTo>
                    <a:pt x="371645" y="74549"/>
                  </a:lnTo>
                  <a:lnTo>
                    <a:pt x="406908" y="61975"/>
                  </a:lnTo>
                  <a:lnTo>
                    <a:pt x="405764" y="58292"/>
                  </a:lnTo>
                  <a:lnTo>
                    <a:pt x="405384" y="57276"/>
                  </a:lnTo>
                  <a:lnTo>
                    <a:pt x="400429" y="45847"/>
                  </a:lnTo>
                  <a:lnTo>
                    <a:pt x="400317" y="45589"/>
                  </a:lnTo>
                  <a:lnTo>
                    <a:pt x="394096" y="35877"/>
                  </a:lnTo>
                  <a:lnTo>
                    <a:pt x="391240" y="3287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26335" y="3236975"/>
              <a:ext cx="950976" cy="58521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677162" y="3324986"/>
              <a:ext cx="2220595" cy="847090"/>
            </a:xfrm>
            <a:custGeom>
              <a:avLst/>
              <a:gdLst/>
              <a:ahLst/>
              <a:cxnLst/>
              <a:rect l="l" t="t" r="r" b="b"/>
              <a:pathLst>
                <a:path w="2220595" h="847089">
                  <a:moveTo>
                    <a:pt x="87502" y="739267"/>
                  </a:moveTo>
                  <a:lnTo>
                    <a:pt x="0" y="832357"/>
                  </a:lnTo>
                  <a:lnTo>
                    <a:pt x="127000" y="846582"/>
                  </a:lnTo>
                  <a:lnTo>
                    <a:pt x="116249" y="817371"/>
                  </a:lnTo>
                  <a:lnTo>
                    <a:pt x="96012" y="817371"/>
                  </a:lnTo>
                  <a:lnTo>
                    <a:pt x="82804" y="781557"/>
                  </a:lnTo>
                  <a:lnTo>
                    <a:pt x="100651" y="774991"/>
                  </a:lnTo>
                  <a:lnTo>
                    <a:pt x="87502" y="739267"/>
                  </a:lnTo>
                  <a:close/>
                </a:path>
                <a:path w="2220595" h="847089">
                  <a:moveTo>
                    <a:pt x="100651" y="774991"/>
                  </a:moveTo>
                  <a:lnTo>
                    <a:pt x="82804" y="781557"/>
                  </a:lnTo>
                  <a:lnTo>
                    <a:pt x="96012" y="817371"/>
                  </a:lnTo>
                  <a:lnTo>
                    <a:pt x="113835" y="810814"/>
                  </a:lnTo>
                  <a:lnTo>
                    <a:pt x="100651" y="774991"/>
                  </a:lnTo>
                  <a:close/>
                </a:path>
                <a:path w="2220595" h="847089">
                  <a:moveTo>
                    <a:pt x="113835" y="810814"/>
                  </a:moveTo>
                  <a:lnTo>
                    <a:pt x="96012" y="817371"/>
                  </a:lnTo>
                  <a:lnTo>
                    <a:pt x="116249" y="817371"/>
                  </a:lnTo>
                  <a:lnTo>
                    <a:pt x="113835" y="810814"/>
                  </a:lnTo>
                  <a:close/>
                </a:path>
                <a:path w="2220595" h="847089">
                  <a:moveTo>
                    <a:pt x="2207133" y="0"/>
                  </a:moveTo>
                  <a:lnTo>
                    <a:pt x="100651" y="774991"/>
                  </a:lnTo>
                  <a:lnTo>
                    <a:pt x="113835" y="810814"/>
                  </a:lnTo>
                  <a:lnTo>
                    <a:pt x="2220341" y="35813"/>
                  </a:lnTo>
                  <a:lnTo>
                    <a:pt x="2207133" y="0"/>
                  </a:lnTo>
                  <a:close/>
                </a:path>
              </a:pathLst>
            </a:custGeom>
            <a:solidFill>
              <a:srgbClr val="0AB8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4340" y="3425860"/>
              <a:ext cx="1448578" cy="1333500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645972" y="4803139"/>
            <a:ext cx="901700" cy="529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6995" marR="5080" indent="-74930">
              <a:lnSpc>
                <a:spcPct val="100000"/>
              </a:lnSpc>
              <a:spcBef>
                <a:spcPts val="105"/>
              </a:spcBef>
            </a:pPr>
            <a:r>
              <a:rPr sz="1650" spc="-10" dirty="0">
                <a:latin typeface="Arial"/>
                <a:cs typeface="Arial"/>
              </a:rPr>
              <a:t>Mandant/ Mitglied</a:t>
            </a:r>
            <a:endParaRPr sz="1650">
              <a:latin typeface="Arial"/>
              <a:cs typeface="Arial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/>
              <a:t>Die</a:t>
            </a:r>
            <a:r>
              <a:rPr spc="-155" dirty="0"/>
              <a:t> </a:t>
            </a:r>
            <a:r>
              <a:rPr dirty="0"/>
              <a:t>Ausgestaltung</a:t>
            </a:r>
            <a:r>
              <a:rPr spc="-65" dirty="0"/>
              <a:t> </a:t>
            </a:r>
            <a:r>
              <a:rPr dirty="0"/>
              <a:t>staatlicher</a:t>
            </a:r>
            <a:r>
              <a:rPr spc="-80" dirty="0"/>
              <a:t> </a:t>
            </a:r>
            <a:r>
              <a:rPr spc="-10" dirty="0"/>
              <a:t>Hilfsmaßnahmen</a:t>
            </a:r>
            <a:r>
              <a:rPr spc="-80" dirty="0"/>
              <a:t> </a:t>
            </a:r>
            <a:r>
              <a:rPr spc="-10" dirty="0"/>
              <a:t>erschwert </a:t>
            </a:r>
            <a:r>
              <a:rPr dirty="0"/>
              <a:t>oftmals</a:t>
            </a:r>
            <a:r>
              <a:rPr spc="-90" dirty="0"/>
              <a:t> </a:t>
            </a:r>
            <a:r>
              <a:rPr dirty="0"/>
              <a:t>die</a:t>
            </a:r>
            <a:r>
              <a:rPr spc="-85" dirty="0"/>
              <a:t> </a:t>
            </a:r>
            <a:r>
              <a:rPr dirty="0"/>
              <a:t>fehlerfreie</a:t>
            </a:r>
            <a:r>
              <a:rPr spc="-85" dirty="0"/>
              <a:t> </a:t>
            </a:r>
            <a:r>
              <a:rPr dirty="0"/>
              <a:t>Unterstützung</a:t>
            </a:r>
            <a:r>
              <a:rPr spc="-50" dirty="0"/>
              <a:t> </a:t>
            </a:r>
            <a:r>
              <a:rPr dirty="0"/>
              <a:t>durch</a:t>
            </a:r>
            <a:r>
              <a:rPr spc="-75" dirty="0"/>
              <a:t> </a:t>
            </a:r>
            <a:r>
              <a:rPr spc="-10" dirty="0"/>
              <a:t>Berufsträger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464819" y="4607052"/>
            <a:ext cx="8232775" cy="326390"/>
          </a:xfrm>
          <a:prstGeom prst="rect">
            <a:avLst/>
          </a:prstGeom>
          <a:solidFill>
            <a:srgbClr val="E1CF9D"/>
          </a:solidFill>
        </p:spPr>
        <p:txBody>
          <a:bodyPr vert="horz" wrap="square" lIns="0" tIns="31115" rIns="0" bIns="0" rtlCol="0">
            <a:spAutoFit/>
          </a:bodyPr>
          <a:lstStyle/>
          <a:p>
            <a:pPr marL="245110" indent="-177165">
              <a:lnSpc>
                <a:spcPct val="100000"/>
              </a:lnSpc>
              <a:spcBef>
                <a:spcPts val="245"/>
              </a:spcBef>
              <a:buChar char="•"/>
              <a:tabLst>
                <a:tab pos="245110" algn="l"/>
                <a:tab pos="4265295" algn="l"/>
                <a:tab pos="4608195" algn="l"/>
              </a:tabLst>
            </a:pP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uneinheitliche</a:t>
            </a:r>
            <a:r>
              <a:rPr sz="1500" spc="-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Vorgehensweise </a:t>
            </a:r>
            <a:r>
              <a:rPr sz="1500" spc="-50" dirty="0">
                <a:solidFill>
                  <a:srgbClr val="404040"/>
                </a:solidFill>
                <a:latin typeface="Arial"/>
                <a:cs typeface="Arial"/>
              </a:rPr>
              <a:t>…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	</a:t>
            </a:r>
            <a:r>
              <a:rPr sz="1500" spc="-50" dirty="0">
                <a:solidFill>
                  <a:srgbClr val="404040"/>
                </a:solidFill>
                <a:latin typeface="Arial"/>
                <a:cs typeface="Arial"/>
              </a:rPr>
              <a:t>•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	…</a:t>
            </a:r>
            <a:r>
              <a:rPr sz="1500" spc="-4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erschwert</a:t>
            </a:r>
            <a:r>
              <a:rPr sz="1500" spc="-4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den</a:t>
            </a:r>
            <a:r>
              <a:rPr sz="1500" spc="-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Berufsalltag</a:t>
            </a:r>
            <a:endParaRPr sz="1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7723" y="1458595"/>
            <a:ext cx="1590040" cy="278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10" dirty="0">
                <a:solidFill>
                  <a:srgbClr val="B18D35"/>
                </a:solidFill>
                <a:latin typeface="Arial"/>
                <a:cs typeface="Arial"/>
              </a:rPr>
              <a:t>Hilfsmaßnahme</a:t>
            </a:r>
            <a:endParaRPr sz="16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47946" y="1462532"/>
            <a:ext cx="1229360" cy="278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10" dirty="0">
                <a:solidFill>
                  <a:srgbClr val="B18D35"/>
                </a:solidFill>
                <a:latin typeface="Arial"/>
                <a:cs typeface="Arial"/>
              </a:rPr>
              <a:t>Auswirkung</a:t>
            </a:r>
            <a:endParaRPr sz="16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4819" y="2339339"/>
            <a:ext cx="8232775" cy="321945"/>
          </a:xfrm>
          <a:prstGeom prst="rect">
            <a:avLst/>
          </a:prstGeom>
          <a:solidFill>
            <a:srgbClr val="E1CF9D"/>
          </a:solidFill>
        </p:spPr>
        <p:txBody>
          <a:bodyPr vert="horz" wrap="square" lIns="0" tIns="20955" rIns="0" bIns="0" rtlCol="0">
            <a:spAutoFit/>
          </a:bodyPr>
          <a:lstStyle/>
          <a:p>
            <a:pPr marL="252729" indent="-177165">
              <a:lnSpc>
                <a:spcPct val="100000"/>
              </a:lnSpc>
              <a:spcBef>
                <a:spcPts val="165"/>
              </a:spcBef>
              <a:buChar char="•"/>
              <a:tabLst>
                <a:tab pos="252729" algn="l"/>
                <a:tab pos="4265295" algn="l"/>
                <a:tab pos="4608195" algn="l"/>
              </a:tabLst>
            </a:pP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neuartiges</a:t>
            </a:r>
            <a:r>
              <a:rPr sz="1500" spc="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Tätigkeitsfeld</a:t>
            </a:r>
            <a:r>
              <a:rPr sz="1500" spc="2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404040"/>
                </a:solidFill>
                <a:latin typeface="Arial"/>
                <a:cs typeface="Arial"/>
              </a:rPr>
              <a:t>…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	</a:t>
            </a:r>
            <a:r>
              <a:rPr sz="1500" spc="-50" dirty="0">
                <a:solidFill>
                  <a:srgbClr val="404040"/>
                </a:solidFill>
                <a:latin typeface="Arial"/>
                <a:cs typeface="Arial"/>
              </a:rPr>
              <a:t>•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	…</a:t>
            </a:r>
            <a:r>
              <a:rPr sz="1500" spc="-5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erfordert</a:t>
            </a:r>
            <a:r>
              <a:rPr sz="1500" spc="-7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aufwändige</a:t>
            </a:r>
            <a:r>
              <a:rPr sz="1500" spc="-4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Einarbeitung</a:t>
            </a:r>
            <a:endParaRPr sz="15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4819" y="2897123"/>
            <a:ext cx="8232775" cy="327660"/>
          </a:xfrm>
          <a:prstGeom prst="rect">
            <a:avLst/>
          </a:prstGeom>
          <a:solidFill>
            <a:srgbClr val="E1CF9D"/>
          </a:solidFill>
        </p:spPr>
        <p:txBody>
          <a:bodyPr vert="horz" wrap="square" lIns="0" tIns="32384" rIns="0" bIns="0" rtlCol="0">
            <a:spAutoFit/>
          </a:bodyPr>
          <a:lstStyle/>
          <a:p>
            <a:pPr marL="252729" indent="-177165">
              <a:lnSpc>
                <a:spcPct val="100000"/>
              </a:lnSpc>
              <a:spcBef>
                <a:spcPts val="254"/>
              </a:spcBef>
              <a:buChar char="•"/>
              <a:tabLst>
                <a:tab pos="252729" algn="l"/>
                <a:tab pos="4265295" algn="l"/>
                <a:tab pos="4608195" algn="l"/>
              </a:tabLst>
            </a:pP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kurzfristiger</a:t>
            </a:r>
            <a:r>
              <a:rPr sz="1500" spc="-5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Handlungsbedarf</a:t>
            </a:r>
            <a:r>
              <a:rPr sz="1500" spc="-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404040"/>
                </a:solidFill>
                <a:latin typeface="Arial"/>
                <a:cs typeface="Arial"/>
              </a:rPr>
              <a:t>…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	</a:t>
            </a:r>
            <a:r>
              <a:rPr sz="1500" spc="-50" dirty="0">
                <a:solidFill>
                  <a:srgbClr val="404040"/>
                </a:solidFill>
                <a:latin typeface="Arial"/>
                <a:cs typeface="Arial"/>
              </a:rPr>
              <a:t>•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	…</a:t>
            </a:r>
            <a:r>
              <a:rPr sz="1500" spc="-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erhöht</a:t>
            </a:r>
            <a:r>
              <a:rPr sz="1500" spc="-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Fehlerquellen</a:t>
            </a:r>
            <a:endParaRPr sz="15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4819" y="3468623"/>
            <a:ext cx="8232775" cy="326390"/>
          </a:xfrm>
          <a:prstGeom prst="rect">
            <a:avLst/>
          </a:prstGeom>
          <a:solidFill>
            <a:srgbClr val="E1CF9D"/>
          </a:solidFill>
        </p:spPr>
        <p:txBody>
          <a:bodyPr vert="horz" wrap="square" lIns="0" tIns="30480" rIns="0" bIns="0" rtlCol="0">
            <a:spAutoFit/>
          </a:bodyPr>
          <a:lstStyle/>
          <a:p>
            <a:pPr marL="252729" indent="-177165">
              <a:lnSpc>
                <a:spcPct val="100000"/>
              </a:lnSpc>
              <a:spcBef>
                <a:spcPts val="240"/>
              </a:spcBef>
              <a:buChar char="•"/>
              <a:tabLst>
                <a:tab pos="252729" algn="l"/>
                <a:tab pos="4265295" algn="l"/>
                <a:tab pos="4608195" algn="l"/>
              </a:tabLst>
            </a:pP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ungeklärte</a:t>
            </a:r>
            <a:r>
              <a:rPr sz="1500" spc="-8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Rechtsfrage</a:t>
            </a:r>
            <a:r>
              <a:rPr sz="1500" spc="-9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404040"/>
                </a:solidFill>
                <a:latin typeface="Arial"/>
                <a:cs typeface="Arial"/>
              </a:rPr>
              <a:t>…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	</a:t>
            </a:r>
            <a:r>
              <a:rPr sz="1500" spc="-50" dirty="0">
                <a:solidFill>
                  <a:srgbClr val="404040"/>
                </a:solidFill>
                <a:latin typeface="Arial"/>
                <a:cs typeface="Arial"/>
              </a:rPr>
              <a:t>•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	…</a:t>
            </a:r>
            <a:r>
              <a:rPr sz="1500" spc="-4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beeinträchtigt</a:t>
            </a:r>
            <a:r>
              <a:rPr sz="1500" spc="-7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Beratungsqualität</a:t>
            </a:r>
            <a:endParaRPr sz="15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4819" y="4035552"/>
            <a:ext cx="8232775" cy="326390"/>
          </a:xfrm>
          <a:prstGeom prst="rect">
            <a:avLst/>
          </a:prstGeom>
          <a:solidFill>
            <a:srgbClr val="E1CF9D"/>
          </a:solidFill>
        </p:spPr>
        <p:txBody>
          <a:bodyPr vert="horz" wrap="square" lIns="0" tIns="55880" rIns="0" bIns="0" rtlCol="0">
            <a:spAutoFit/>
          </a:bodyPr>
          <a:lstStyle/>
          <a:p>
            <a:pPr marL="252729" indent="-177165">
              <a:lnSpc>
                <a:spcPct val="100000"/>
              </a:lnSpc>
              <a:spcBef>
                <a:spcPts val="440"/>
              </a:spcBef>
              <a:buChar char="•"/>
              <a:tabLst>
                <a:tab pos="252729" algn="l"/>
                <a:tab pos="4265295" algn="l"/>
                <a:tab pos="4608195" algn="l"/>
              </a:tabLst>
            </a:pP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komplizierte</a:t>
            </a:r>
            <a:r>
              <a:rPr sz="1500" spc="-5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404040"/>
                </a:solidFill>
                <a:latin typeface="Arial"/>
                <a:cs typeface="Arial"/>
              </a:rPr>
              <a:t>Technik</a:t>
            </a:r>
            <a:r>
              <a:rPr sz="1500" spc="-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404040"/>
                </a:solidFill>
                <a:latin typeface="Arial"/>
                <a:cs typeface="Arial"/>
              </a:rPr>
              <a:t>…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	</a:t>
            </a:r>
            <a:r>
              <a:rPr sz="1500" spc="-50" dirty="0">
                <a:solidFill>
                  <a:srgbClr val="404040"/>
                </a:solidFill>
                <a:latin typeface="Arial"/>
                <a:cs typeface="Arial"/>
              </a:rPr>
              <a:t>•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	…</a:t>
            </a:r>
            <a:r>
              <a:rPr sz="1500" spc="-4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behindert</a:t>
            </a:r>
            <a:r>
              <a:rPr sz="1500" spc="-4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Beratungserfolg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73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Agenda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386077" y="1731010"/>
            <a:ext cx="30156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"/>
                <a:cs typeface="Arial"/>
              </a:rPr>
              <a:t>Allgemein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/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Haftungslage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der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WP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7868" y="1600200"/>
            <a:ext cx="541020" cy="53975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636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94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7868" y="2423160"/>
            <a:ext cx="541020" cy="54102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76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5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86077" y="3324225"/>
            <a:ext cx="47961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"/>
                <a:cs typeface="Arial"/>
              </a:rPr>
              <a:t>Staatliche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Hilfsmaßnahmen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und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deren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Auswirkungen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0509" y="3926585"/>
            <a:ext cx="8406765" cy="733425"/>
          </a:xfrm>
          <a:prstGeom prst="rect">
            <a:avLst/>
          </a:prstGeom>
          <a:ln w="28575">
            <a:solidFill>
              <a:srgbClr val="B18D35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1127760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Lessons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Learned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7868" y="3192779"/>
            <a:ext cx="541020" cy="53975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70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0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86077" y="4972050"/>
            <a:ext cx="4660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Arial"/>
                <a:cs typeface="Arial"/>
              </a:rPr>
              <a:t>Fazit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0248" y="4015740"/>
            <a:ext cx="541020" cy="541020"/>
          </a:xfrm>
          <a:prstGeom prst="rect">
            <a:avLst/>
          </a:prstGeom>
          <a:solidFill>
            <a:srgbClr val="B18D35"/>
          </a:solidFill>
        </p:spPr>
        <p:txBody>
          <a:bodyPr vert="horz" wrap="square" lIns="0" tIns="12827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10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86077" y="2556129"/>
            <a:ext cx="38550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"/>
                <a:cs typeface="Arial"/>
              </a:rPr>
              <a:t>Von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der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Wirtschaftskrise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zur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Haftungskrise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7868" y="4840223"/>
            <a:ext cx="541020" cy="53975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76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5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657224"/>
            <a:ext cx="779970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Das</a:t>
            </a:r>
            <a:r>
              <a:rPr spc="-95" dirty="0"/>
              <a:t> </a:t>
            </a:r>
            <a:r>
              <a:rPr dirty="0"/>
              <a:t>Modell</a:t>
            </a:r>
            <a:r>
              <a:rPr spc="-55" dirty="0"/>
              <a:t> </a:t>
            </a:r>
            <a:r>
              <a:rPr dirty="0"/>
              <a:t>der</a:t>
            </a:r>
            <a:r>
              <a:rPr spc="-90" dirty="0"/>
              <a:t> </a:t>
            </a:r>
            <a:r>
              <a:rPr dirty="0"/>
              <a:t>Genossenschaft</a:t>
            </a:r>
            <a:r>
              <a:rPr spc="-35" dirty="0"/>
              <a:t> </a:t>
            </a:r>
            <a:r>
              <a:rPr dirty="0"/>
              <a:t>kann</a:t>
            </a:r>
            <a:r>
              <a:rPr spc="-80" dirty="0"/>
              <a:t> </a:t>
            </a:r>
            <a:r>
              <a:rPr dirty="0"/>
              <a:t>missbraucht</a:t>
            </a:r>
            <a:r>
              <a:rPr spc="-70" dirty="0"/>
              <a:t> </a:t>
            </a:r>
            <a:r>
              <a:rPr spc="-10" dirty="0"/>
              <a:t>werden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30852" y="1636776"/>
            <a:ext cx="4136390" cy="2144395"/>
          </a:xfrm>
          <a:prstGeom prst="rect">
            <a:avLst/>
          </a:prstGeom>
          <a:ln w="12700">
            <a:solidFill>
              <a:srgbClr val="1D798D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70"/>
              </a:spcBef>
            </a:pPr>
            <a:endParaRPr sz="1200">
              <a:latin typeface="Times New Roman"/>
              <a:cs typeface="Times New Roman"/>
            </a:endParaRPr>
          </a:p>
          <a:p>
            <a:pPr marL="1598930" indent="-128905">
              <a:lnSpc>
                <a:spcPct val="100000"/>
              </a:lnSpc>
              <a:spcBef>
                <a:spcPts val="5"/>
              </a:spcBef>
              <a:buChar char="•"/>
              <a:tabLst>
                <a:tab pos="1598930" algn="l"/>
              </a:tabLst>
            </a:pPr>
            <a:r>
              <a:rPr sz="1200" dirty="0">
                <a:latin typeface="Arial"/>
                <a:cs typeface="Arial"/>
              </a:rPr>
              <a:t>VN</a:t>
            </a:r>
            <a:r>
              <a:rPr sz="1200" spc="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erstellt</a:t>
            </a:r>
            <a:r>
              <a:rPr sz="1200" spc="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Gründungsgutachten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50" dirty="0">
                <a:latin typeface="Arial"/>
                <a:cs typeface="Arial"/>
              </a:rPr>
              <a:t>&amp;</a:t>
            </a:r>
            <a:endParaRPr sz="1200">
              <a:latin typeface="Arial"/>
              <a:cs typeface="Arial"/>
            </a:endParaRPr>
          </a:p>
          <a:p>
            <a:pPr marL="159766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führt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Pflichtprüfung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durch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sz="1200">
              <a:latin typeface="Arial"/>
              <a:cs typeface="Arial"/>
            </a:endParaRPr>
          </a:p>
          <a:p>
            <a:pPr marL="1626235" indent="-173355">
              <a:lnSpc>
                <a:spcPct val="100000"/>
              </a:lnSpc>
              <a:buChar char="•"/>
              <a:tabLst>
                <a:tab pos="1626235" algn="l"/>
              </a:tabLst>
            </a:pPr>
            <a:r>
              <a:rPr sz="1200" dirty="0">
                <a:latin typeface="Arial"/>
                <a:cs typeface="Arial"/>
              </a:rPr>
              <a:t>Genossenschaft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fällt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in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Insolvenz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010911" y="3892296"/>
            <a:ext cx="3639820" cy="1026160"/>
          </a:xfrm>
          <a:custGeom>
            <a:avLst/>
            <a:gdLst/>
            <a:ahLst/>
            <a:cxnLst/>
            <a:rect l="l" t="t" r="r" b="b"/>
            <a:pathLst>
              <a:path w="3639820" h="1026160">
                <a:moveTo>
                  <a:pt x="0" y="1025651"/>
                </a:moveTo>
                <a:lnTo>
                  <a:pt x="3639312" y="1025651"/>
                </a:lnTo>
                <a:lnTo>
                  <a:pt x="3639312" y="0"/>
                </a:lnTo>
                <a:lnTo>
                  <a:pt x="0" y="0"/>
                </a:lnTo>
                <a:lnTo>
                  <a:pt x="0" y="1025651"/>
                </a:lnTo>
                <a:close/>
              </a:path>
            </a:pathLst>
          </a:custGeom>
          <a:ln w="12700">
            <a:solidFill>
              <a:srgbClr val="1D798D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010911" y="4205427"/>
            <a:ext cx="36334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8860" indent="-137795">
              <a:lnSpc>
                <a:spcPct val="100000"/>
              </a:lnSpc>
              <a:spcBef>
                <a:spcPts val="100"/>
              </a:spcBef>
              <a:buChar char="•"/>
              <a:tabLst>
                <a:tab pos="1038860" algn="l"/>
              </a:tabLst>
            </a:pPr>
            <a:r>
              <a:rPr sz="1200" dirty="0">
                <a:latin typeface="Arial"/>
                <a:cs typeface="Arial"/>
              </a:rPr>
              <a:t>Mitglieder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verlangen</a:t>
            </a:r>
            <a:endParaRPr sz="1200">
              <a:latin typeface="Arial"/>
              <a:cs typeface="Arial"/>
            </a:endParaRPr>
          </a:p>
          <a:p>
            <a:pPr marL="1038225">
              <a:lnSpc>
                <a:spcPct val="100000"/>
              </a:lnSpc>
              <a:spcBef>
                <a:spcPts val="5"/>
              </a:spcBef>
            </a:pPr>
            <a:r>
              <a:rPr sz="1200" spc="-10" dirty="0">
                <a:latin typeface="Arial"/>
                <a:cs typeface="Arial"/>
              </a:rPr>
              <a:t>Beteiligungskapital</a:t>
            </a:r>
            <a:r>
              <a:rPr sz="1200" spc="7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zurück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42915" y="4997196"/>
            <a:ext cx="3637915" cy="1026160"/>
          </a:xfrm>
          <a:prstGeom prst="rect">
            <a:avLst/>
          </a:prstGeom>
          <a:ln w="12700">
            <a:solidFill>
              <a:srgbClr val="1D798D"/>
            </a:solidFill>
          </a:ln>
        </p:spPr>
        <p:txBody>
          <a:bodyPr vert="horz" wrap="square" lIns="0" tIns="1511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90"/>
              </a:spcBef>
            </a:pPr>
            <a:endParaRPr sz="1200">
              <a:latin typeface="Times New Roman"/>
              <a:cs typeface="Times New Roman"/>
            </a:endParaRPr>
          </a:p>
          <a:p>
            <a:pPr marL="1072515" marR="646430" indent="-172720">
              <a:lnSpc>
                <a:spcPct val="100000"/>
              </a:lnSpc>
              <a:buChar char="•"/>
              <a:tabLst>
                <a:tab pos="1072515" algn="l"/>
              </a:tabLst>
            </a:pPr>
            <a:r>
              <a:rPr sz="1200" dirty="0">
                <a:latin typeface="Arial"/>
                <a:cs typeface="Arial"/>
              </a:rPr>
              <a:t>Satzungszweck</a:t>
            </a:r>
            <a:r>
              <a:rPr sz="1200" spc="-6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mit </a:t>
            </a:r>
            <a:r>
              <a:rPr sz="1200" dirty="0">
                <a:latin typeface="Arial"/>
                <a:cs typeface="Arial"/>
              </a:rPr>
              <a:t>Geschäftsmodell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abgleichen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26735" y="3953255"/>
            <a:ext cx="676910" cy="885825"/>
          </a:xfrm>
          <a:prstGeom prst="rect">
            <a:avLst/>
          </a:prstGeom>
          <a:solidFill>
            <a:srgbClr val="B18D35"/>
          </a:solidFill>
        </p:spPr>
        <p:txBody>
          <a:bodyPr vert="horz" wrap="square" lIns="0" tIns="1727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60"/>
              </a:spcBef>
            </a:pPr>
            <a:endParaRPr sz="1200">
              <a:latin typeface="Times New Roman"/>
              <a:cs typeface="Times New Roman"/>
            </a:endParaRPr>
          </a:p>
          <a:p>
            <a:pPr marL="36195">
              <a:lnSpc>
                <a:spcPct val="10000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Schaden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26735" y="5065776"/>
            <a:ext cx="676910" cy="885825"/>
          </a:xfrm>
          <a:prstGeom prst="rect">
            <a:avLst/>
          </a:prstGeom>
          <a:solidFill>
            <a:srgbClr val="008000"/>
          </a:solidFill>
        </p:spPr>
        <p:txBody>
          <a:bodyPr vert="horz" wrap="square" lIns="0" tIns="819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45"/>
              </a:spcBef>
            </a:pPr>
            <a:endParaRPr sz="1200">
              <a:latin typeface="Times New Roman"/>
              <a:cs typeface="Times New Roman"/>
            </a:endParaRPr>
          </a:p>
          <a:p>
            <a:pPr marL="45085" marR="37465" indent="152400">
              <a:lnSpc>
                <a:spcPct val="100000"/>
              </a:lnSpc>
            </a:pP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Ver-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meidung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684522" y="3781044"/>
            <a:ext cx="357505" cy="1765935"/>
          </a:xfrm>
          <a:custGeom>
            <a:avLst/>
            <a:gdLst/>
            <a:ahLst/>
            <a:cxnLst/>
            <a:rect l="l" t="t" r="r" b="b"/>
            <a:pathLst>
              <a:path w="357504" h="1765935">
                <a:moveTo>
                  <a:pt x="12700" y="1600200"/>
                </a:moveTo>
                <a:lnTo>
                  <a:pt x="0" y="1600200"/>
                </a:lnTo>
                <a:lnTo>
                  <a:pt x="0" y="1651000"/>
                </a:lnTo>
                <a:lnTo>
                  <a:pt x="12700" y="1651000"/>
                </a:lnTo>
                <a:lnTo>
                  <a:pt x="12700" y="1600200"/>
                </a:lnTo>
                <a:close/>
              </a:path>
              <a:path w="357504" h="1765935">
                <a:moveTo>
                  <a:pt x="12700" y="1511300"/>
                </a:moveTo>
                <a:lnTo>
                  <a:pt x="0" y="1511300"/>
                </a:lnTo>
                <a:lnTo>
                  <a:pt x="0" y="1562100"/>
                </a:lnTo>
                <a:lnTo>
                  <a:pt x="12700" y="1562100"/>
                </a:lnTo>
                <a:lnTo>
                  <a:pt x="12700" y="1511300"/>
                </a:lnTo>
                <a:close/>
              </a:path>
              <a:path w="357504" h="1765935">
                <a:moveTo>
                  <a:pt x="12700" y="1422400"/>
                </a:moveTo>
                <a:lnTo>
                  <a:pt x="0" y="1422400"/>
                </a:lnTo>
                <a:lnTo>
                  <a:pt x="0" y="1473200"/>
                </a:lnTo>
                <a:lnTo>
                  <a:pt x="12700" y="1473200"/>
                </a:lnTo>
                <a:lnTo>
                  <a:pt x="12700" y="1422400"/>
                </a:lnTo>
                <a:close/>
              </a:path>
              <a:path w="357504" h="1765935">
                <a:moveTo>
                  <a:pt x="12700" y="1333500"/>
                </a:moveTo>
                <a:lnTo>
                  <a:pt x="0" y="1333500"/>
                </a:lnTo>
                <a:lnTo>
                  <a:pt x="0" y="1384300"/>
                </a:lnTo>
                <a:lnTo>
                  <a:pt x="12700" y="1384300"/>
                </a:lnTo>
                <a:lnTo>
                  <a:pt x="12700" y="1333500"/>
                </a:lnTo>
                <a:close/>
              </a:path>
              <a:path w="357504" h="1765935">
                <a:moveTo>
                  <a:pt x="12700" y="1244600"/>
                </a:moveTo>
                <a:lnTo>
                  <a:pt x="0" y="1244600"/>
                </a:lnTo>
                <a:lnTo>
                  <a:pt x="0" y="1295400"/>
                </a:lnTo>
                <a:lnTo>
                  <a:pt x="12700" y="1295400"/>
                </a:lnTo>
                <a:lnTo>
                  <a:pt x="12700" y="1244600"/>
                </a:lnTo>
                <a:close/>
              </a:path>
              <a:path w="357504" h="1765935">
                <a:moveTo>
                  <a:pt x="12700" y="1155700"/>
                </a:moveTo>
                <a:lnTo>
                  <a:pt x="0" y="1155700"/>
                </a:lnTo>
                <a:lnTo>
                  <a:pt x="0" y="1206500"/>
                </a:lnTo>
                <a:lnTo>
                  <a:pt x="12700" y="1206500"/>
                </a:lnTo>
                <a:lnTo>
                  <a:pt x="12700" y="1155700"/>
                </a:lnTo>
                <a:close/>
              </a:path>
              <a:path w="357504" h="1765935">
                <a:moveTo>
                  <a:pt x="12700" y="1066800"/>
                </a:moveTo>
                <a:lnTo>
                  <a:pt x="0" y="1066800"/>
                </a:lnTo>
                <a:lnTo>
                  <a:pt x="0" y="1117600"/>
                </a:lnTo>
                <a:lnTo>
                  <a:pt x="12700" y="1117600"/>
                </a:lnTo>
                <a:lnTo>
                  <a:pt x="12700" y="1066800"/>
                </a:lnTo>
                <a:close/>
              </a:path>
              <a:path w="357504" h="1765935">
                <a:moveTo>
                  <a:pt x="12700" y="977900"/>
                </a:moveTo>
                <a:lnTo>
                  <a:pt x="0" y="977900"/>
                </a:lnTo>
                <a:lnTo>
                  <a:pt x="0" y="1028700"/>
                </a:lnTo>
                <a:lnTo>
                  <a:pt x="12700" y="1028700"/>
                </a:lnTo>
                <a:lnTo>
                  <a:pt x="12700" y="977900"/>
                </a:lnTo>
                <a:close/>
              </a:path>
              <a:path w="357504" h="1765935">
                <a:moveTo>
                  <a:pt x="12700" y="889000"/>
                </a:moveTo>
                <a:lnTo>
                  <a:pt x="0" y="889000"/>
                </a:lnTo>
                <a:lnTo>
                  <a:pt x="0" y="939800"/>
                </a:lnTo>
                <a:lnTo>
                  <a:pt x="12700" y="939800"/>
                </a:lnTo>
                <a:lnTo>
                  <a:pt x="12700" y="889000"/>
                </a:lnTo>
                <a:close/>
              </a:path>
              <a:path w="357504" h="1765935">
                <a:moveTo>
                  <a:pt x="12700" y="800100"/>
                </a:moveTo>
                <a:lnTo>
                  <a:pt x="0" y="800100"/>
                </a:lnTo>
                <a:lnTo>
                  <a:pt x="0" y="850900"/>
                </a:lnTo>
                <a:lnTo>
                  <a:pt x="12700" y="850900"/>
                </a:lnTo>
                <a:lnTo>
                  <a:pt x="12700" y="800100"/>
                </a:lnTo>
                <a:close/>
              </a:path>
              <a:path w="357504" h="1765935">
                <a:moveTo>
                  <a:pt x="12700" y="711200"/>
                </a:moveTo>
                <a:lnTo>
                  <a:pt x="0" y="711200"/>
                </a:lnTo>
                <a:lnTo>
                  <a:pt x="0" y="762000"/>
                </a:lnTo>
                <a:lnTo>
                  <a:pt x="12700" y="762000"/>
                </a:lnTo>
                <a:lnTo>
                  <a:pt x="12700" y="711200"/>
                </a:lnTo>
                <a:close/>
              </a:path>
              <a:path w="357504" h="1765935">
                <a:moveTo>
                  <a:pt x="12700" y="622300"/>
                </a:moveTo>
                <a:lnTo>
                  <a:pt x="0" y="622300"/>
                </a:lnTo>
                <a:lnTo>
                  <a:pt x="0" y="673100"/>
                </a:lnTo>
                <a:lnTo>
                  <a:pt x="12700" y="673100"/>
                </a:lnTo>
                <a:lnTo>
                  <a:pt x="12700" y="622300"/>
                </a:lnTo>
                <a:close/>
              </a:path>
              <a:path w="357504" h="1765935">
                <a:moveTo>
                  <a:pt x="12700" y="533400"/>
                </a:moveTo>
                <a:lnTo>
                  <a:pt x="0" y="533400"/>
                </a:lnTo>
                <a:lnTo>
                  <a:pt x="0" y="584200"/>
                </a:lnTo>
                <a:lnTo>
                  <a:pt x="12700" y="584200"/>
                </a:lnTo>
                <a:lnTo>
                  <a:pt x="12700" y="533400"/>
                </a:lnTo>
                <a:close/>
              </a:path>
              <a:path w="357504" h="1765935">
                <a:moveTo>
                  <a:pt x="12700" y="444500"/>
                </a:moveTo>
                <a:lnTo>
                  <a:pt x="0" y="444500"/>
                </a:lnTo>
                <a:lnTo>
                  <a:pt x="0" y="495300"/>
                </a:lnTo>
                <a:lnTo>
                  <a:pt x="12700" y="495300"/>
                </a:lnTo>
                <a:lnTo>
                  <a:pt x="12700" y="444500"/>
                </a:lnTo>
                <a:close/>
              </a:path>
              <a:path w="357504" h="1765935">
                <a:moveTo>
                  <a:pt x="12700" y="355600"/>
                </a:moveTo>
                <a:lnTo>
                  <a:pt x="0" y="355600"/>
                </a:lnTo>
                <a:lnTo>
                  <a:pt x="0" y="406400"/>
                </a:lnTo>
                <a:lnTo>
                  <a:pt x="12700" y="406400"/>
                </a:lnTo>
                <a:lnTo>
                  <a:pt x="12700" y="355600"/>
                </a:lnTo>
                <a:close/>
              </a:path>
              <a:path w="357504" h="1765935">
                <a:moveTo>
                  <a:pt x="12700" y="266700"/>
                </a:moveTo>
                <a:lnTo>
                  <a:pt x="0" y="266700"/>
                </a:lnTo>
                <a:lnTo>
                  <a:pt x="0" y="317500"/>
                </a:lnTo>
                <a:lnTo>
                  <a:pt x="12700" y="317500"/>
                </a:lnTo>
                <a:lnTo>
                  <a:pt x="12700" y="266700"/>
                </a:lnTo>
                <a:close/>
              </a:path>
              <a:path w="357504" h="1765935">
                <a:moveTo>
                  <a:pt x="12700" y="177800"/>
                </a:moveTo>
                <a:lnTo>
                  <a:pt x="0" y="177800"/>
                </a:lnTo>
                <a:lnTo>
                  <a:pt x="0" y="228600"/>
                </a:lnTo>
                <a:lnTo>
                  <a:pt x="12700" y="228600"/>
                </a:lnTo>
                <a:lnTo>
                  <a:pt x="12700" y="177800"/>
                </a:lnTo>
                <a:close/>
              </a:path>
              <a:path w="357504" h="1765935">
                <a:moveTo>
                  <a:pt x="12700" y="88900"/>
                </a:moveTo>
                <a:lnTo>
                  <a:pt x="0" y="88900"/>
                </a:lnTo>
                <a:lnTo>
                  <a:pt x="0" y="139700"/>
                </a:lnTo>
                <a:lnTo>
                  <a:pt x="12700" y="139700"/>
                </a:lnTo>
                <a:lnTo>
                  <a:pt x="12700" y="88900"/>
                </a:lnTo>
                <a:close/>
              </a:path>
              <a:path w="357504" h="1765935">
                <a:moveTo>
                  <a:pt x="12700" y="0"/>
                </a:moveTo>
                <a:lnTo>
                  <a:pt x="0" y="0"/>
                </a:lnTo>
                <a:lnTo>
                  <a:pt x="0" y="50800"/>
                </a:lnTo>
                <a:lnTo>
                  <a:pt x="12700" y="50800"/>
                </a:lnTo>
                <a:lnTo>
                  <a:pt x="12700" y="0"/>
                </a:lnTo>
                <a:close/>
              </a:path>
              <a:path w="357504" h="1765935">
                <a:moveTo>
                  <a:pt x="18669" y="1721231"/>
                </a:moveTo>
                <a:lnTo>
                  <a:pt x="12700" y="1721231"/>
                </a:lnTo>
                <a:lnTo>
                  <a:pt x="12700" y="1689100"/>
                </a:lnTo>
                <a:lnTo>
                  <a:pt x="0" y="1689100"/>
                </a:lnTo>
                <a:lnTo>
                  <a:pt x="0" y="1731137"/>
                </a:lnTo>
                <a:lnTo>
                  <a:pt x="2794" y="1733931"/>
                </a:lnTo>
                <a:lnTo>
                  <a:pt x="18669" y="1733931"/>
                </a:lnTo>
                <a:lnTo>
                  <a:pt x="18669" y="1727581"/>
                </a:lnTo>
                <a:lnTo>
                  <a:pt x="18669" y="1721231"/>
                </a:lnTo>
                <a:close/>
              </a:path>
              <a:path w="357504" h="1765935">
                <a:moveTo>
                  <a:pt x="64516" y="608584"/>
                </a:moveTo>
                <a:lnTo>
                  <a:pt x="13716" y="608584"/>
                </a:lnTo>
                <a:lnTo>
                  <a:pt x="13716" y="621284"/>
                </a:lnTo>
                <a:lnTo>
                  <a:pt x="64516" y="621284"/>
                </a:lnTo>
                <a:lnTo>
                  <a:pt x="64516" y="608584"/>
                </a:lnTo>
                <a:close/>
              </a:path>
              <a:path w="357504" h="1765935">
                <a:moveTo>
                  <a:pt x="107569" y="1721231"/>
                </a:moveTo>
                <a:lnTo>
                  <a:pt x="56769" y="1721231"/>
                </a:lnTo>
                <a:lnTo>
                  <a:pt x="56769" y="1733931"/>
                </a:lnTo>
                <a:lnTo>
                  <a:pt x="107569" y="1733931"/>
                </a:lnTo>
                <a:lnTo>
                  <a:pt x="107569" y="1721231"/>
                </a:lnTo>
                <a:close/>
              </a:path>
              <a:path w="357504" h="1765935">
                <a:moveTo>
                  <a:pt x="153416" y="608584"/>
                </a:moveTo>
                <a:lnTo>
                  <a:pt x="102616" y="608584"/>
                </a:lnTo>
                <a:lnTo>
                  <a:pt x="102616" y="621284"/>
                </a:lnTo>
                <a:lnTo>
                  <a:pt x="153416" y="621284"/>
                </a:lnTo>
                <a:lnTo>
                  <a:pt x="153416" y="608584"/>
                </a:lnTo>
                <a:close/>
              </a:path>
              <a:path w="357504" h="1765935">
                <a:moveTo>
                  <a:pt x="196469" y="1721231"/>
                </a:moveTo>
                <a:lnTo>
                  <a:pt x="145669" y="1721231"/>
                </a:lnTo>
                <a:lnTo>
                  <a:pt x="145669" y="1733931"/>
                </a:lnTo>
                <a:lnTo>
                  <a:pt x="196469" y="1733931"/>
                </a:lnTo>
                <a:lnTo>
                  <a:pt x="196469" y="1721231"/>
                </a:lnTo>
                <a:close/>
              </a:path>
              <a:path w="357504" h="1765935">
                <a:moveTo>
                  <a:pt x="242316" y="608584"/>
                </a:moveTo>
                <a:lnTo>
                  <a:pt x="191516" y="608584"/>
                </a:lnTo>
                <a:lnTo>
                  <a:pt x="191516" y="621284"/>
                </a:lnTo>
                <a:lnTo>
                  <a:pt x="242316" y="621284"/>
                </a:lnTo>
                <a:lnTo>
                  <a:pt x="242316" y="608584"/>
                </a:lnTo>
                <a:close/>
              </a:path>
              <a:path w="357504" h="1765935">
                <a:moveTo>
                  <a:pt x="357505" y="1727581"/>
                </a:moveTo>
                <a:lnTo>
                  <a:pt x="344805" y="1721231"/>
                </a:lnTo>
                <a:lnTo>
                  <a:pt x="281305" y="1689481"/>
                </a:lnTo>
                <a:lnTo>
                  <a:pt x="281305" y="1721231"/>
                </a:lnTo>
                <a:lnTo>
                  <a:pt x="234569" y="1721231"/>
                </a:lnTo>
                <a:lnTo>
                  <a:pt x="234569" y="1733931"/>
                </a:lnTo>
                <a:lnTo>
                  <a:pt x="281305" y="1733931"/>
                </a:lnTo>
                <a:lnTo>
                  <a:pt x="281305" y="1765681"/>
                </a:lnTo>
                <a:lnTo>
                  <a:pt x="344805" y="1733931"/>
                </a:lnTo>
                <a:lnTo>
                  <a:pt x="357505" y="1727581"/>
                </a:lnTo>
                <a:close/>
              </a:path>
              <a:path w="357504" h="1765935">
                <a:moveTo>
                  <a:pt x="357505" y="614934"/>
                </a:moveTo>
                <a:lnTo>
                  <a:pt x="344805" y="608584"/>
                </a:lnTo>
                <a:lnTo>
                  <a:pt x="281305" y="576834"/>
                </a:lnTo>
                <a:lnTo>
                  <a:pt x="281305" y="608584"/>
                </a:lnTo>
                <a:lnTo>
                  <a:pt x="280416" y="608584"/>
                </a:lnTo>
                <a:lnTo>
                  <a:pt x="280416" y="621284"/>
                </a:lnTo>
                <a:lnTo>
                  <a:pt x="281305" y="621284"/>
                </a:lnTo>
                <a:lnTo>
                  <a:pt x="281305" y="653034"/>
                </a:lnTo>
                <a:lnTo>
                  <a:pt x="344805" y="621284"/>
                </a:lnTo>
                <a:lnTo>
                  <a:pt x="357505" y="614934"/>
                </a:lnTo>
                <a:close/>
              </a:path>
            </a:pathLst>
          </a:custGeom>
          <a:solidFill>
            <a:srgbClr val="1D79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619244" y="1712976"/>
            <a:ext cx="1184275" cy="1176655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20"/>
              </a:spcBef>
            </a:pPr>
            <a:endParaRPr sz="1200">
              <a:latin typeface="Times New Roman"/>
              <a:cs typeface="Times New Roman"/>
            </a:endParaRPr>
          </a:p>
          <a:p>
            <a:pPr marL="109855">
              <a:lnSpc>
                <a:spcPct val="10000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Ausgangslage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19244" y="2993135"/>
            <a:ext cx="1184275" cy="728980"/>
          </a:xfrm>
          <a:prstGeom prst="rect">
            <a:avLst/>
          </a:prstGeom>
          <a:solidFill>
            <a:srgbClr val="A2A2A2"/>
          </a:solidFill>
        </p:spPr>
        <p:txBody>
          <a:bodyPr vert="horz" wrap="square" lIns="0" tIns="933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35"/>
              </a:spcBef>
            </a:pPr>
            <a:endParaRPr sz="1200">
              <a:latin typeface="Times New Roman"/>
              <a:cs typeface="Times New Roman"/>
            </a:endParaRPr>
          </a:p>
          <a:p>
            <a:pPr marL="384175">
              <a:lnSpc>
                <a:spcPct val="10000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Risiko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7012" y="1704801"/>
            <a:ext cx="3524205" cy="4368338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73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Agenda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2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386077" y="1731010"/>
            <a:ext cx="30156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"/>
                <a:cs typeface="Arial"/>
              </a:rPr>
              <a:t>Allgemein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/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Haftungslage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der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WP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7868" y="1600200"/>
            <a:ext cx="541020" cy="53975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636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94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7868" y="2435351"/>
            <a:ext cx="541020" cy="53975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636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94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86077" y="3401009"/>
            <a:ext cx="47974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"/>
                <a:cs typeface="Arial"/>
              </a:rPr>
              <a:t>Staatliche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Hilfsmaßnahmen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und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deren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Auswirkungen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86077" y="4236847"/>
            <a:ext cx="15824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"/>
                <a:cs typeface="Arial"/>
              </a:rPr>
              <a:t>Lessons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Learned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7868" y="3270503"/>
            <a:ext cx="541020" cy="53975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636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94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86077" y="5071998"/>
            <a:ext cx="4660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Arial"/>
                <a:cs typeface="Arial"/>
              </a:rPr>
              <a:t>Fazit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0248" y="4104132"/>
            <a:ext cx="541020" cy="54102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827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10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86077" y="2566161"/>
            <a:ext cx="38550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"/>
                <a:cs typeface="Arial"/>
              </a:rPr>
              <a:t>Von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der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Wirtschaftskrise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zur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Haftungskrise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7200" y="4939284"/>
            <a:ext cx="539750" cy="54102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827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10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73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Agenda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386077" y="1731010"/>
            <a:ext cx="30156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"/>
                <a:cs typeface="Arial"/>
              </a:rPr>
              <a:t>Allgemein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/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Haftungslage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der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WP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7868" y="1600200"/>
            <a:ext cx="541020" cy="53975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636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94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7868" y="2423160"/>
            <a:ext cx="541020" cy="54102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76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5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86077" y="3359861"/>
            <a:ext cx="47974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"/>
                <a:cs typeface="Arial"/>
              </a:rPr>
              <a:t>Staatliche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Hilfsmaßnahmen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und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deren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Auswirkungen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86077" y="4183837"/>
            <a:ext cx="15830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"/>
                <a:cs typeface="Arial"/>
              </a:rPr>
              <a:t>Lessons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Learned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7868" y="3229355"/>
            <a:ext cx="541020" cy="53975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636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94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0509" y="4787646"/>
            <a:ext cx="8406765" cy="733425"/>
          </a:xfrm>
          <a:prstGeom prst="rect">
            <a:avLst/>
          </a:prstGeom>
          <a:ln w="28575">
            <a:solidFill>
              <a:srgbClr val="B18D35"/>
            </a:solidFill>
          </a:ln>
        </p:spPr>
        <p:txBody>
          <a:bodyPr vert="horz" wrap="square" lIns="0" tIns="232410" rIns="0" bIns="0" rtlCol="0">
            <a:spAutoFit/>
          </a:bodyPr>
          <a:lstStyle/>
          <a:p>
            <a:pPr marL="1127760">
              <a:lnSpc>
                <a:spcPct val="100000"/>
              </a:lnSpc>
              <a:spcBef>
                <a:spcPts val="1830"/>
              </a:spcBef>
            </a:pPr>
            <a:r>
              <a:rPr sz="1600" spc="-10" dirty="0">
                <a:latin typeface="Arial"/>
                <a:cs typeface="Arial"/>
              </a:rPr>
              <a:t>Fazit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0248" y="4052315"/>
            <a:ext cx="541020" cy="53975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763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5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86077" y="2556129"/>
            <a:ext cx="38550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"/>
                <a:cs typeface="Arial"/>
              </a:rPr>
              <a:t>Von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der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Wirtschaftskrise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zur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Haftungskrise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7868" y="4876800"/>
            <a:ext cx="541020" cy="539750"/>
          </a:xfrm>
          <a:prstGeom prst="rect">
            <a:avLst/>
          </a:prstGeom>
          <a:solidFill>
            <a:srgbClr val="B18D35"/>
          </a:solidFill>
        </p:spPr>
        <p:txBody>
          <a:bodyPr vert="horz" wrap="square" lIns="0" tIns="1270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0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62301" y="1939798"/>
            <a:ext cx="1963420" cy="1543050"/>
            <a:chOff x="2162301" y="1939798"/>
            <a:chExt cx="1963420" cy="1543050"/>
          </a:xfrm>
        </p:grpSpPr>
        <p:sp>
          <p:nvSpPr>
            <p:cNvPr id="3" name="object 3"/>
            <p:cNvSpPr/>
            <p:nvPr/>
          </p:nvSpPr>
          <p:spPr>
            <a:xfrm>
              <a:off x="2168651" y="1946148"/>
              <a:ext cx="1950720" cy="1530350"/>
            </a:xfrm>
            <a:custGeom>
              <a:avLst/>
              <a:gdLst/>
              <a:ahLst/>
              <a:cxnLst/>
              <a:rect l="l" t="t" r="r" b="b"/>
              <a:pathLst>
                <a:path w="1950720" h="1530350">
                  <a:moveTo>
                    <a:pt x="1950720" y="0"/>
                  </a:moveTo>
                  <a:lnTo>
                    <a:pt x="0" y="0"/>
                  </a:lnTo>
                  <a:lnTo>
                    <a:pt x="0" y="1530096"/>
                  </a:lnTo>
                  <a:lnTo>
                    <a:pt x="1950720" y="1530096"/>
                  </a:lnTo>
                  <a:lnTo>
                    <a:pt x="1950720" y="0"/>
                  </a:lnTo>
                  <a:close/>
                </a:path>
              </a:pathLst>
            </a:custGeom>
            <a:solidFill>
              <a:srgbClr val="BB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168651" y="1946148"/>
              <a:ext cx="1950720" cy="1530350"/>
            </a:xfrm>
            <a:custGeom>
              <a:avLst/>
              <a:gdLst/>
              <a:ahLst/>
              <a:cxnLst/>
              <a:rect l="l" t="t" r="r" b="b"/>
              <a:pathLst>
                <a:path w="1950720" h="1530350">
                  <a:moveTo>
                    <a:pt x="0" y="1530096"/>
                  </a:moveTo>
                  <a:lnTo>
                    <a:pt x="1950720" y="1530096"/>
                  </a:lnTo>
                  <a:lnTo>
                    <a:pt x="1950720" y="0"/>
                  </a:lnTo>
                  <a:lnTo>
                    <a:pt x="0" y="0"/>
                  </a:lnTo>
                  <a:lnTo>
                    <a:pt x="0" y="1530096"/>
                  </a:lnTo>
                  <a:close/>
                </a:path>
              </a:pathLst>
            </a:custGeom>
            <a:ln w="12700">
              <a:solidFill>
                <a:srgbClr val="11B9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4361434" y="1933701"/>
            <a:ext cx="1963420" cy="1543050"/>
            <a:chOff x="4361434" y="1933701"/>
            <a:chExt cx="1963420" cy="1543050"/>
          </a:xfrm>
        </p:grpSpPr>
        <p:sp>
          <p:nvSpPr>
            <p:cNvPr id="6" name="object 6"/>
            <p:cNvSpPr/>
            <p:nvPr/>
          </p:nvSpPr>
          <p:spPr>
            <a:xfrm>
              <a:off x="4367784" y="1940051"/>
              <a:ext cx="1950720" cy="1530350"/>
            </a:xfrm>
            <a:custGeom>
              <a:avLst/>
              <a:gdLst/>
              <a:ahLst/>
              <a:cxnLst/>
              <a:rect l="l" t="t" r="r" b="b"/>
              <a:pathLst>
                <a:path w="1950720" h="1530350">
                  <a:moveTo>
                    <a:pt x="1950719" y="0"/>
                  </a:moveTo>
                  <a:lnTo>
                    <a:pt x="0" y="0"/>
                  </a:lnTo>
                  <a:lnTo>
                    <a:pt x="0" y="1530096"/>
                  </a:lnTo>
                  <a:lnTo>
                    <a:pt x="1950719" y="1530096"/>
                  </a:lnTo>
                  <a:lnTo>
                    <a:pt x="1950719" y="0"/>
                  </a:lnTo>
                  <a:close/>
                </a:path>
              </a:pathLst>
            </a:custGeom>
            <a:solidFill>
              <a:srgbClr val="BB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67784" y="1940051"/>
              <a:ext cx="1950720" cy="1530350"/>
            </a:xfrm>
            <a:custGeom>
              <a:avLst/>
              <a:gdLst/>
              <a:ahLst/>
              <a:cxnLst/>
              <a:rect l="l" t="t" r="r" b="b"/>
              <a:pathLst>
                <a:path w="1950720" h="1530350">
                  <a:moveTo>
                    <a:pt x="0" y="1530096"/>
                  </a:moveTo>
                  <a:lnTo>
                    <a:pt x="1950719" y="1530096"/>
                  </a:lnTo>
                  <a:lnTo>
                    <a:pt x="1950719" y="0"/>
                  </a:lnTo>
                  <a:lnTo>
                    <a:pt x="0" y="0"/>
                  </a:lnTo>
                  <a:lnTo>
                    <a:pt x="0" y="1530096"/>
                  </a:lnTo>
                  <a:close/>
                </a:path>
              </a:pathLst>
            </a:custGeom>
            <a:ln w="12700">
              <a:solidFill>
                <a:srgbClr val="11B9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6565138" y="1935226"/>
            <a:ext cx="1965325" cy="1543050"/>
            <a:chOff x="6565138" y="1935226"/>
            <a:chExt cx="1965325" cy="1543050"/>
          </a:xfrm>
        </p:grpSpPr>
        <p:sp>
          <p:nvSpPr>
            <p:cNvPr id="9" name="object 9"/>
            <p:cNvSpPr/>
            <p:nvPr/>
          </p:nvSpPr>
          <p:spPr>
            <a:xfrm>
              <a:off x="6571488" y="1941576"/>
              <a:ext cx="1952625" cy="1530350"/>
            </a:xfrm>
            <a:custGeom>
              <a:avLst/>
              <a:gdLst/>
              <a:ahLst/>
              <a:cxnLst/>
              <a:rect l="l" t="t" r="r" b="b"/>
              <a:pathLst>
                <a:path w="1952625" h="1530350">
                  <a:moveTo>
                    <a:pt x="1952244" y="0"/>
                  </a:moveTo>
                  <a:lnTo>
                    <a:pt x="0" y="0"/>
                  </a:lnTo>
                  <a:lnTo>
                    <a:pt x="0" y="1530096"/>
                  </a:lnTo>
                  <a:lnTo>
                    <a:pt x="1952244" y="1530096"/>
                  </a:lnTo>
                  <a:lnTo>
                    <a:pt x="1952244" y="0"/>
                  </a:lnTo>
                  <a:close/>
                </a:path>
              </a:pathLst>
            </a:custGeom>
            <a:solidFill>
              <a:srgbClr val="BB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71488" y="1941576"/>
              <a:ext cx="1952625" cy="1530350"/>
            </a:xfrm>
            <a:custGeom>
              <a:avLst/>
              <a:gdLst/>
              <a:ahLst/>
              <a:cxnLst/>
              <a:rect l="l" t="t" r="r" b="b"/>
              <a:pathLst>
                <a:path w="1952625" h="1530350">
                  <a:moveTo>
                    <a:pt x="0" y="1530096"/>
                  </a:moveTo>
                  <a:lnTo>
                    <a:pt x="1952244" y="1530096"/>
                  </a:lnTo>
                  <a:lnTo>
                    <a:pt x="1952244" y="0"/>
                  </a:lnTo>
                  <a:lnTo>
                    <a:pt x="0" y="0"/>
                  </a:lnTo>
                  <a:lnTo>
                    <a:pt x="0" y="1530096"/>
                  </a:lnTo>
                  <a:close/>
                </a:path>
              </a:pathLst>
            </a:custGeom>
            <a:ln w="12700">
              <a:solidFill>
                <a:srgbClr val="11B9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631563" y="2044700"/>
            <a:ext cx="1287145" cy="711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Öffentlichkeits- wirksamer Bilanzskandal</a:t>
            </a:r>
            <a:endParaRPr sz="15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535940" y="321944"/>
            <a:ext cx="811339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Wirtschaftskrisen</a:t>
            </a:r>
            <a:r>
              <a:rPr spc="-30" dirty="0"/>
              <a:t> </a:t>
            </a:r>
            <a:r>
              <a:rPr dirty="0"/>
              <a:t>haben</a:t>
            </a:r>
            <a:r>
              <a:rPr spc="-30" dirty="0"/>
              <a:t> </a:t>
            </a:r>
            <a:r>
              <a:rPr dirty="0"/>
              <a:t>häufig</a:t>
            </a:r>
            <a:r>
              <a:rPr spc="-35" dirty="0"/>
              <a:t> </a:t>
            </a:r>
            <a:r>
              <a:rPr spc="-10" dirty="0"/>
              <a:t>vielschichtige</a:t>
            </a:r>
            <a:r>
              <a:rPr spc="-100" dirty="0"/>
              <a:t> </a:t>
            </a:r>
            <a:r>
              <a:rPr spc="-10" dirty="0"/>
              <a:t>Auswirkungen </a:t>
            </a:r>
            <a:r>
              <a:rPr dirty="0"/>
              <a:t>auf</a:t>
            </a:r>
            <a:r>
              <a:rPr spc="-25" dirty="0"/>
              <a:t> </a:t>
            </a:r>
            <a:r>
              <a:rPr dirty="0"/>
              <a:t>den</a:t>
            </a:r>
            <a:r>
              <a:rPr spc="-20" dirty="0"/>
              <a:t> </a:t>
            </a:r>
            <a:r>
              <a:rPr spc="-10" dirty="0"/>
              <a:t>Berufsstand</a:t>
            </a:r>
          </a:p>
        </p:txBody>
      </p:sp>
      <p:sp>
        <p:nvSpPr>
          <p:cNvPr id="13" name="object 13"/>
          <p:cNvSpPr/>
          <p:nvPr/>
        </p:nvSpPr>
        <p:spPr>
          <a:xfrm>
            <a:off x="3014472" y="3310128"/>
            <a:ext cx="236220" cy="685800"/>
          </a:xfrm>
          <a:custGeom>
            <a:avLst/>
            <a:gdLst/>
            <a:ahLst/>
            <a:cxnLst/>
            <a:rect l="l" t="t" r="r" b="b"/>
            <a:pathLst>
              <a:path w="236219" h="685800">
                <a:moveTo>
                  <a:pt x="177164" y="0"/>
                </a:moveTo>
                <a:lnTo>
                  <a:pt x="59054" y="0"/>
                </a:lnTo>
                <a:lnTo>
                  <a:pt x="59054" y="567690"/>
                </a:lnTo>
                <a:lnTo>
                  <a:pt x="0" y="567690"/>
                </a:lnTo>
                <a:lnTo>
                  <a:pt x="118109" y="685800"/>
                </a:lnTo>
                <a:lnTo>
                  <a:pt x="236219" y="567690"/>
                </a:lnTo>
                <a:lnTo>
                  <a:pt x="177164" y="567690"/>
                </a:lnTo>
                <a:lnTo>
                  <a:pt x="177164" y="0"/>
                </a:lnTo>
                <a:close/>
              </a:path>
            </a:pathLst>
          </a:custGeom>
          <a:solidFill>
            <a:srgbClr val="11B9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649593" y="2044700"/>
            <a:ext cx="1735455" cy="1169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steigende Anforderungen</a:t>
            </a:r>
            <a:r>
              <a:rPr sz="1500" spc="1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404040"/>
                </a:solidFill>
                <a:latin typeface="Arial"/>
                <a:cs typeface="Arial"/>
              </a:rPr>
              <a:t>an </a:t>
            </a:r>
            <a:r>
              <a:rPr sz="1500" dirty="0">
                <a:solidFill>
                  <a:srgbClr val="404040"/>
                </a:solidFill>
                <a:latin typeface="Arial"/>
                <a:cs typeface="Arial"/>
              </a:rPr>
              <a:t>Berufsstand</a:t>
            </a:r>
            <a:r>
              <a:rPr sz="1500" spc="-8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404040"/>
                </a:solidFill>
                <a:latin typeface="Arial"/>
                <a:cs typeface="Arial"/>
              </a:rPr>
              <a:t>und </a:t>
            </a:r>
            <a:r>
              <a:rPr sz="1500" spc="-10" dirty="0">
                <a:solidFill>
                  <a:srgbClr val="404040"/>
                </a:solidFill>
                <a:latin typeface="Arial"/>
                <a:cs typeface="Arial"/>
              </a:rPr>
              <a:t>persönliche Verantwortlichkeiten</a:t>
            </a:r>
            <a:endParaRPr sz="15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571488" y="4015740"/>
            <a:ext cx="1952625" cy="1530350"/>
          </a:xfrm>
          <a:prstGeom prst="rect">
            <a:avLst/>
          </a:prstGeom>
          <a:solidFill>
            <a:srgbClr val="BBECF9"/>
          </a:solidFill>
          <a:ln w="12700">
            <a:solidFill>
              <a:srgbClr val="11B9E6"/>
            </a:solidFill>
          </a:ln>
        </p:spPr>
        <p:txBody>
          <a:bodyPr vert="horz" wrap="square" lIns="0" tIns="2305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814"/>
              </a:spcBef>
            </a:pPr>
            <a:endParaRPr sz="1600">
              <a:latin typeface="Times New Roman"/>
              <a:cs typeface="Times New Roman"/>
            </a:endParaRPr>
          </a:p>
          <a:p>
            <a:pPr marL="90170" marR="285115">
              <a:lnSpc>
                <a:spcPct val="100000"/>
              </a:lnSpc>
            </a:pPr>
            <a:r>
              <a:rPr sz="1600" dirty="0">
                <a:solidFill>
                  <a:srgbClr val="404040"/>
                </a:solidFill>
                <a:latin typeface="Arial"/>
                <a:cs typeface="Arial"/>
              </a:rPr>
              <a:t>Erhöhung</a:t>
            </a:r>
            <a:r>
              <a:rPr sz="1600" spc="-9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404040"/>
                </a:solidFill>
                <a:latin typeface="Arial"/>
                <a:cs typeface="Arial"/>
              </a:rPr>
              <a:t>des </a:t>
            </a:r>
            <a:r>
              <a:rPr sz="1600" spc="-10" dirty="0">
                <a:solidFill>
                  <a:srgbClr val="404040"/>
                </a:solidFill>
                <a:latin typeface="Arial"/>
                <a:cs typeface="Arial"/>
              </a:rPr>
              <a:t>Personalmangels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67784" y="4014215"/>
            <a:ext cx="1950720" cy="1530350"/>
          </a:xfrm>
          <a:prstGeom prst="rect">
            <a:avLst/>
          </a:prstGeom>
          <a:solidFill>
            <a:srgbClr val="BBECF9"/>
          </a:solidFill>
          <a:ln w="12700">
            <a:solidFill>
              <a:srgbClr val="11B9E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sz="1600">
              <a:latin typeface="Times New Roman"/>
              <a:cs typeface="Times New Roman"/>
            </a:endParaRPr>
          </a:p>
          <a:p>
            <a:pPr marL="132080">
              <a:lnSpc>
                <a:spcPct val="100000"/>
              </a:lnSpc>
            </a:pPr>
            <a:r>
              <a:rPr sz="1600" spc="-10" dirty="0">
                <a:solidFill>
                  <a:srgbClr val="404040"/>
                </a:solidFill>
                <a:latin typeface="Arial"/>
                <a:cs typeface="Arial"/>
              </a:rPr>
              <a:t>Reputationsverlust</a:t>
            </a:r>
            <a:endParaRPr sz="1600">
              <a:latin typeface="Arial"/>
              <a:cs typeface="Arial"/>
            </a:endParaRPr>
          </a:p>
          <a:p>
            <a:pPr marL="132080">
              <a:lnSpc>
                <a:spcPct val="100000"/>
              </a:lnSpc>
            </a:pPr>
            <a:r>
              <a:rPr sz="1600" dirty="0">
                <a:solidFill>
                  <a:srgbClr val="404040"/>
                </a:solidFill>
                <a:latin typeface="Arial"/>
                <a:cs typeface="Arial"/>
              </a:rPr>
              <a:t>des</a:t>
            </a:r>
            <a:r>
              <a:rPr sz="1600" spc="-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Arial"/>
                <a:cs typeface="Arial"/>
              </a:rPr>
              <a:t>Berufsstandes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02336" y="2397251"/>
            <a:ext cx="1407160" cy="516890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43815" rIns="0" bIns="0" rtlCol="0">
            <a:spAutoFit/>
          </a:bodyPr>
          <a:lstStyle/>
          <a:p>
            <a:pPr marL="90805" marR="203200">
              <a:lnSpc>
                <a:spcPts val="1620"/>
              </a:lnSpc>
              <a:spcBef>
                <a:spcPts val="345"/>
              </a:spcBef>
            </a:pPr>
            <a:r>
              <a:rPr sz="1500" b="1" spc="-10" dirty="0">
                <a:solidFill>
                  <a:srgbClr val="B18D35"/>
                </a:solidFill>
                <a:latin typeface="Arial"/>
                <a:cs typeface="Arial"/>
              </a:rPr>
              <a:t>Wirtschafts- krise</a:t>
            </a:r>
            <a:endParaRPr sz="15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57200" y="4421123"/>
            <a:ext cx="1390015" cy="516890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44450" rIns="0" bIns="0" rtlCol="0">
            <a:spAutoFit/>
          </a:bodyPr>
          <a:lstStyle/>
          <a:p>
            <a:pPr marL="91440" marR="186055">
              <a:lnSpc>
                <a:spcPts val="1620"/>
              </a:lnSpc>
              <a:spcBef>
                <a:spcPts val="350"/>
              </a:spcBef>
            </a:pPr>
            <a:r>
              <a:rPr sz="1500" b="1" spc="-10" dirty="0">
                <a:solidFill>
                  <a:srgbClr val="B18D35"/>
                </a:solidFill>
                <a:latin typeface="Arial"/>
                <a:cs typeface="Arial"/>
              </a:rPr>
              <a:t>Wirtschafts- prüfer</a:t>
            </a:r>
            <a:endParaRPr sz="15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224271" y="3310128"/>
            <a:ext cx="236220" cy="685800"/>
          </a:xfrm>
          <a:custGeom>
            <a:avLst/>
            <a:gdLst/>
            <a:ahLst/>
            <a:cxnLst/>
            <a:rect l="l" t="t" r="r" b="b"/>
            <a:pathLst>
              <a:path w="236220" h="685800">
                <a:moveTo>
                  <a:pt x="177164" y="0"/>
                </a:moveTo>
                <a:lnTo>
                  <a:pt x="59054" y="0"/>
                </a:lnTo>
                <a:lnTo>
                  <a:pt x="59054" y="567690"/>
                </a:lnTo>
                <a:lnTo>
                  <a:pt x="0" y="567690"/>
                </a:lnTo>
                <a:lnTo>
                  <a:pt x="118110" y="685800"/>
                </a:lnTo>
                <a:lnTo>
                  <a:pt x="236219" y="567690"/>
                </a:lnTo>
                <a:lnTo>
                  <a:pt x="177164" y="567690"/>
                </a:lnTo>
                <a:lnTo>
                  <a:pt x="177164" y="0"/>
                </a:lnTo>
                <a:close/>
              </a:path>
            </a:pathLst>
          </a:custGeom>
          <a:solidFill>
            <a:srgbClr val="11B9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429500" y="3310128"/>
            <a:ext cx="236220" cy="685800"/>
          </a:xfrm>
          <a:custGeom>
            <a:avLst/>
            <a:gdLst/>
            <a:ahLst/>
            <a:cxnLst/>
            <a:rect l="l" t="t" r="r" b="b"/>
            <a:pathLst>
              <a:path w="236220" h="685800">
                <a:moveTo>
                  <a:pt x="177165" y="0"/>
                </a:moveTo>
                <a:lnTo>
                  <a:pt x="59054" y="0"/>
                </a:lnTo>
                <a:lnTo>
                  <a:pt x="59054" y="567690"/>
                </a:lnTo>
                <a:lnTo>
                  <a:pt x="0" y="567690"/>
                </a:lnTo>
                <a:lnTo>
                  <a:pt x="118109" y="685800"/>
                </a:lnTo>
                <a:lnTo>
                  <a:pt x="236220" y="567690"/>
                </a:lnTo>
                <a:lnTo>
                  <a:pt x="177165" y="567690"/>
                </a:lnTo>
                <a:lnTo>
                  <a:pt x="177165" y="0"/>
                </a:lnTo>
                <a:close/>
              </a:path>
            </a:pathLst>
          </a:custGeom>
          <a:solidFill>
            <a:srgbClr val="11B9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239517" y="2035301"/>
            <a:ext cx="1707514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404040"/>
                </a:solidFill>
                <a:latin typeface="Arial"/>
                <a:cs typeface="Arial"/>
              </a:rPr>
              <a:t>Haftungsgefahren </a:t>
            </a:r>
            <a:r>
              <a:rPr sz="1600" dirty="0">
                <a:solidFill>
                  <a:srgbClr val="404040"/>
                </a:solidFill>
                <a:latin typeface="Arial"/>
                <a:cs typeface="Arial"/>
              </a:rPr>
              <a:t>des</a:t>
            </a:r>
            <a:r>
              <a:rPr sz="1600" spc="-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Arial"/>
                <a:cs typeface="Arial"/>
              </a:rPr>
              <a:t>Berufsstandes </a:t>
            </a:r>
            <a:r>
              <a:rPr sz="1600" dirty="0">
                <a:solidFill>
                  <a:srgbClr val="404040"/>
                </a:solidFill>
                <a:latin typeface="Arial"/>
                <a:cs typeface="Arial"/>
              </a:rPr>
              <a:t>sind</a:t>
            </a:r>
            <a:r>
              <a:rPr sz="1600" spc="-2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04040"/>
                </a:solidFill>
                <a:latin typeface="Arial"/>
                <a:cs typeface="Arial"/>
              </a:rPr>
              <a:t>auch</a:t>
            </a:r>
            <a:r>
              <a:rPr sz="1600" spc="-1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04040"/>
                </a:solidFill>
                <a:latin typeface="Arial"/>
                <a:cs typeface="Arial"/>
              </a:rPr>
              <a:t>in</a:t>
            </a:r>
            <a:r>
              <a:rPr sz="1600" spc="-1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404040"/>
                </a:solidFill>
                <a:latin typeface="Arial"/>
                <a:cs typeface="Arial"/>
              </a:rPr>
              <a:t>der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404040"/>
                </a:solidFill>
                <a:latin typeface="Arial"/>
                <a:cs typeface="Arial"/>
              </a:rPr>
              <a:t>„Geno-Familie“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404040"/>
                </a:solidFill>
                <a:latin typeface="Arial"/>
                <a:cs typeface="Arial"/>
              </a:rPr>
              <a:t>angekommen</a:t>
            </a:r>
            <a:endParaRPr sz="1600">
              <a:latin typeface="Arial"/>
              <a:cs typeface="Arial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26" name="object 2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  <p:sp>
        <p:nvSpPr>
          <p:cNvPr id="22" name="object 22"/>
          <p:cNvSpPr txBox="1"/>
          <p:nvPr/>
        </p:nvSpPr>
        <p:spPr>
          <a:xfrm>
            <a:off x="2156460" y="4020311"/>
            <a:ext cx="1950720" cy="1530350"/>
          </a:xfrm>
          <a:prstGeom prst="rect">
            <a:avLst/>
          </a:prstGeom>
          <a:solidFill>
            <a:srgbClr val="BBECF9"/>
          </a:solidFill>
          <a:ln w="12700">
            <a:solidFill>
              <a:srgbClr val="11B9E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5"/>
              </a:spcBef>
            </a:pPr>
            <a:endParaRPr sz="1600">
              <a:latin typeface="Times New Roman"/>
              <a:cs typeface="Times New Roman"/>
            </a:endParaRPr>
          </a:p>
          <a:p>
            <a:pPr marL="98425" marR="107314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404040"/>
                </a:solidFill>
                <a:latin typeface="Arial"/>
                <a:cs typeface="Arial"/>
              </a:rPr>
              <a:t>verstärkte Inanspruchnahmen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080260" y="1181100"/>
            <a:ext cx="6598920" cy="387350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406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1650" b="1" dirty="0">
                <a:solidFill>
                  <a:srgbClr val="B18D35"/>
                </a:solidFill>
                <a:latin typeface="Arial"/>
                <a:cs typeface="Arial"/>
              </a:rPr>
              <a:t>Auswirkungen</a:t>
            </a:r>
            <a:r>
              <a:rPr sz="1650" b="1" spc="-60" dirty="0">
                <a:solidFill>
                  <a:srgbClr val="B18D35"/>
                </a:solidFill>
                <a:latin typeface="Arial"/>
                <a:cs typeface="Arial"/>
              </a:rPr>
              <a:t> </a:t>
            </a:r>
            <a:r>
              <a:rPr sz="1650" b="1" dirty="0">
                <a:solidFill>
                  <a:srgbClr val="B18D35"/>
                </a:solidFill>
                <a:latin typeface="Arial"/>
                <a:cs typeface="Arial"/>
              </a:rPr>
              <a:t>auf</a:t>
            </a:r>
            <a:r>
              <a:rPr sz="1650" b="1" spc="-25" dirty="0">
                <a:solidFill>
                  <a:srgbClr val="B18D35"/>
                </a:solidFill>
                <a:latin typeface="Arial"/>
                <a:cs typeface="Arial"/>
              </a:rPr>
              <a:t> </a:t>
            </a:r>
            <a:r>
              <a:rPr sz="1650" b="1" dirty="0">
                <a:solidFill>
                  <a:srgbClr val="B18D35"/>
                </a:solidFill>
                <a:latin typeface="Arial"/>
                <a:cs typeface="Arial"/>
              </a:rPr>
              <a:t>den</a:t>
            </a:r>
            <a:r>
              <a:rPr sz="1650" b="1" spc="-25" dirty="0">
                <a:solidFill>
                  <a:srgbClr val="B18D35"/>
                </a:solidFill>
                <a:latin typeface="Arial"/>
                <a:cs typeface="Arial"/>
              </a:rPr>
              <a:t> </a:t>
            </a:r>
            <a:r>
              <a:rPr sz="1650" b="1" dirty="0">
                <a:solidFill>
                  <a:srgbClr val="B18D35"/>
                </a:solidFill>
                <a:latin typeface="Arial"/>
                <a:cs typeface="Arial"/>
              </a:rPr>
              <a:t>Berufsstand</a:t>
            </a:r>
            <a:r>
              <a:rPr sz="1650" b="1" spc="-60" dirty="0">
                <a:solidFill>
                  <a:srgbClr val="B18D35"/>
                </a:solidFill>
                <a:latin typeface="Arial"/>
                <a:cs typeface="Arial"/>
              </a:rPr>
              <a:t> </a:t>
            </a:r>
            <a:r>
              <a:rPr sz="1650" b="1" spc="-20" dirty="0">
                <a:solidFill>
                  <a:srgbClr val="B18D35"/>
                </a:solidFill>
                <a:latin typeface="Arial"/>
                <a:cs typeface="Arial"/>
              </a:rPr>
              <a:t>(WP)</a:t>
            </a:r>
            <a:endParaRPr sz="16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88695" y="3584194"/>
            <a:ext cx="131699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B18D35"/>
                </a:solidFill>
                <a:latin typeface="Arial"/>
                <a:cs typeface="Arial"/>
              </a:rPr>
              <a:t>bedeutet</a:t>
            </a:r>
            <a:r>
              <a:rPr sz="1400" spc="-45" dirty="0">
                <a:solidFill>
                  <a:srgbClr val="B18D35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B18D35"/>
                </a:solidFill>
                <a:latin typeface="Arial"/>
                <a:cs typeface="Arial"/>
              </a:rPr>
              <a:t>für</a:t>
            </a:r>
            <a:r>
              <a:rPr sz="1400" spc="-20" dirty="0">
                <a:solidFill>
                  <a:srgbClr val="B18D35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B18D35"/>
                </a:solidFill>
                <a:latin typeface="Arial"/>
                <a:cs typeface="Arial"/>
              </a:rPr>
              <a:t>den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/>
              <a:t>Haben</a:t>
            </a:r>
            <a:r>
              <a:rPr spc="-60" dirty="0"/>
              <a:t> </a:t>
            </a:r>
            <a:r>
              <a:rPr dirty="0"/>
              <a:t>Sie</a:t>
            </a:r>
            <a:r>
              <a:rPr spc="-55" dirty="0"/>
              <a:t> </a:t>
            </a:r>
            <a:r>
              <a:rPr spc="-10" dirty="0"/>
              <a:t>Fragen,</a:t>
            </a:r>
            <a:r>
              <a:rPr spc="-125" dirty="0"/>
              <a:t> </a:t>
            </a:r>
            <a:r>
              <a:rPr dirty="0"/>
              <a:t>Anregungen</a:t>
            </a:r>
            <a:r>
              <a:rPr spc="-20" dirty="0"/>
              <a:t> </a:t>
            </a:r>
            <a:r>
              <a:rPr dirty="0"/>
              <a:t>oder</a:t>
            </a:r>
            <a:r>
              <a:rPr spc="-60" dirty="0"/>
              <a:t> </a:t>
            </a:r>
            <a:r>
              <a:rPr spc="-10" dirty="0"/>
              <a:t>Diskussionsbedarf? </a:t>
            </a:r>
            <a:r>
              <a:rPr dirty="0"/>
              <a:t>Sprechen</a:t>
            </a:r>
            <a:r>
              <a:rPr spc="-50" dirty="0"/>
              <a:t> </a:t>
            </a:r>
            <a:r>
              <a:rPr dirty="0"/>
              <a:t>Sie</a:t>
            </a:r>
            <a:r>
              <a:rPr spc="-55" dirty="0"/>
              <a:t> </a:t>
            </a:r>
            <a:r>
              <a:rPr dirty="0"/>
              <a:t>uns</a:t>
            </a:r>
            <a:r>
              <a:rPr spc="-55" dirty="0"/>
              <a:t> </a:t>
            </a:r>
            <a:r>
              <a:rPr spc="-25" dirty="0"/>
              <a:t>an</a:t>
            </a:r>
          </a:p>
        </p:txBody>
      </p:sp>
      <p:sp>
        <p:nvSpPr>
          <p:cNvPr id="3" name="object 3"/>
          <p:cNvSpPr/>
          <p:nvPr/>
        </p:nvSpPr>
        <p:spPr>
          <a:xfrm>
            <a:off x="1677923" y="2336292"/>
            <a:ext cx="1633855" cy="271780"/>
          </a:xfrm>
          <a:custGeom>
            <a:avLst/>
            <a:gdLst/>
            <a:ahLst/>
            <a:cxnLst/>
            <a:rect l="l" t="t" r="r" b="b"/>
            <a:pathLst>
              <a:path w="1633854" h="271780">
                <a:moveTo>
                  <a:pt x="1498092" y="0"/>
                </a:moveTo>
                <a:lnTo>
                  <a:pt x="1498092" y="67818"/>
                </a:lnTo>
                <a:lnTo>
                  <a:pt x="0" y="67818"/>
                </a:lnTo>
                <a:lnTo>
                  <a:pt x="0" y="203454"/>
                </a:lnTo>
                <a:lnTo>
                  <a:pt x="1498092" y="203454"/>
                </a:lnTo>
                <a:lnTo>
                  <a:pt x="1498092" y="271272"/>
                </a:lnTo>
                <a:lnTo>
                  <a:pt x="1633727" y="135636"/>
                </a:lnTo>
                <a:lnTo>
                  <a:pt x="1498092" y="0"/>
                </a:lnTo>
                <a:close/>
              </a:path>
            </a:pathLst>
          </a:custGeom>
          <a:solidFill>
            <a:srgbClr val="11B9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77923" y="3374135"/>
            <a:ext cx="1633855" cy="271780"/>
          </a:xfrm>
          <a:custGeom>
            <a:avLst/>
            <a:gdLst/>
            <a:ahLst/>
            <a:cxnLst/>
            <a:rect l="l" t="t" r="r" b="b"/>
            <a:pathLst>
              <a:path w="1633854" h="271779">
                <a:moveTo>
                  <a:pt x="1498092" y="0"/>
                </a:moveTo>
                <a:lnTo>
                  <a:pt x="1498092" y="67817"/>
                </a:lnTo>
                <a:lnTo>
                  <a:pt x="0" y="67817"/>
                </a:lnTo>
                <a:lnTo>
                  <a:pt x="0" y="203453"/>
                </a:lnTo>
                <a:lnTo>
                  <a:pt x="1498092" y="203453"/>
                </a:lnTo>
                <a:lnTo>
                  <a:pt x="1498092" y="271271"/>
                </a:lnTo>
                <a:lnTo>
                  <a:pt x="1633727" y="135636"/>
                </a:lnTo>
                <a:lnTo>
                  <a:pt x="1498092" y="0"/>
                </a:lnTo>
                <a:close/>
              </a:path>
            </a:pathLst>
          </a:custGeom>
          <a:solidFill>
            <a:srgbClr val="11B9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77923" y="4404359"/>
            <a:ext cx="1633855" cy="271780"/>
          </a:xfrm>
          <a:custGeom>
            <a:avLst/>
            <a:gdLst/>
            <a:ahLst/>
            <a:cxnLst/>
            <a:rect l="l" t="t" r="r" b="b"/>
            <a:pathLst>
              <a:path w="1633854" h="271779">
                <a:moveTo>
                  <a:pt x="1498092" y="0"/>
                </a:moveTo>
                <a:lnTo>
                  <a:pt x="1498092" y="67817"/>
                </a:lnTo>
                <a:lnTo>
                  <a:pt x="0" y="67817"/>
                </a:lnTo>
                <a:lnTo>
                  <a:pt x="0" y="203453"/>
                </a:lnTo>
                <a:lnTo>
                  <a:pt x="1498092" y="203453"/>
                </a:lnTo>
                <a:lnTo>
                  <a:pt x="1498092" y="271271"/>
                </a:lnTo>
                <a:lnTo>
                  <a:pt x="1633727" y="135635"/>
                </a:lnTo>
                <a:lnTo>
                  <a:pt x="1498092" y="0"/>
                </a:lnTo>
                <a:close/>
              </a:path>
            </a:pathLst>
          </a:custGeom>
          <a:solidFill>
            <a:srgbClr val="11B9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3444494" y="2062226"/>
            <a:ext cx="4585335" cy="2898140"/>
            <a:chOff x="3444494" y="2062226"/>
            <a:chExt cx="4585335" cy="2898140"/>
          </a:xfrm>
        </p:grpSpPr>
        <p:sp>
          <p:nvSpPr>
            <p:cNvPr id="7" name="object 7"/>
            <p:cNvSpPr/>
            <p:nvPr/>
          </p:nvSpPr>
          <p:spPr>
            <a:xfrm>
              <a:off x="3457194" y="2074926"/>
              <a:ext cx="4559935" cy="2872740"/>
            </a:xfrm>
            <a:custGeom>
              <a:avLst/>
              <a:gdLst/>
              <a:ahLst/>
              <a:cxnLst/>
              <a:rect l="l" t="t" r="r" b="b"/>
              <a:pathLst>
                <a:path w="4559934" h="2872740">
                  <a:moveTo>
                    <a:pt x="0" y="2872740"/>
                  </a:moveTo>
                  <a:lnTo>
                    <a:pt x="4559808" y="2872740"/>
                  </a:lnTo>
                  <a:lnTo>
                    <a:pt x="4559808" y="0"/>
                  </a:lnTo>
                  <a:lnTo>
                    <a:pt x="0" y="0"/>
                  </a:lnTo>
                  <a:lnTo>
                    <a:pt x="0" y="2872740"/>
                  </a:lnTo>
                  <a:close/>
                </a:path>
              </a:pathLst>
            </a:custGeom>
            <a:ln w="25400">
              <a:solidFill>
                <a:srgbClr val="11B9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84448" y="2228088"/>
              <a:ext cx="4288790" cy="2590800"/>
            </a:xfrm>
            <a:custGeom>
              <a:avLst/>
              <a:gdLst/>
              <a:ahLst/>
              <a:cxnLst/>
              <a:rect l="l" t="t" r="r" b="b"/>
              <a:pathLst>
                <a:path w="4288790" h="2590800">
                  <a:moveTo>
                    <a:pt x="4288536" y="0"/>
                  </a:moveTo>
                  <a:lnTo>
                    <a:pt x="0" y="0"/>
                  </a:lnTo>
                  <a:lnTo>
                    <a:pt x="0" y="2590800"/>
                  </a:lnTo>
                  <a:lnTo>
                    <a:pt x="4288536" y="2590800"/>
                  </a:lnTo>
                  <a:lnTo>
                    <a:pt x="4288536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80059" y="2182367"/>
            <a:ext cx="2178050" cy="57912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84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45"/>
              </a:spcBef>
            </a:pP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Fragen?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0059" y="4250435"/>
            <a:ext cx="2178050" cy="57912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90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0"/>
              </a:spcBef>
            </a:pPr>
            <a:endParaRPr sz="1200">
              <a:latin typeface="Times New Roman"/>
              <a:cs typeface="Times New Roman"/>
            </a:endParaRPr>
          </a:p>
          <a:p>
            <a:pPr marL="358140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Diskussionsbedarf?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80059" y="3220211"/>
            <a:ext cx="2178050" cy="581025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90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0"/>
              </a:spcBef>
            </a:pPr>
            <a:endParaRPr sz="1200">
              <a:latin typeface="Times New Roman"/>
              <a:cs typeface="Times New Roman"/>
            </a:endParaRPr>
          </a:p>
          <a:p>
            <a:pPr marL="594360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Anregungen?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24602" y="2782265"/>
            <a:ext cx="375285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950" spc="-20" dirty="0">
                <a:solidFill>
                  <a:srgbClr val="FFFFFF"/>
                </a:solidFill>
                <a:latin typeface="Arial"/>
                <a:cs typeface="Arial"/>
              </a:rPr>
              <a:t>Name:</a:t>
            </a:r>
            <a:endParaRPr sz="9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24602" y="4156075"/>
            <a:ext cx="39624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950" dirty="0">
                <a:solidFill>
                  <a:srgbClr val="FFFFFF"/>
                </a:solidFill>
                <a:latin typeface="Arial"/>
                <a:cs typeface="Arial"/>
              </a:rPr>
              <a:t>E-</a:t>
            </a:r>
            <a:r>
              <a:rPr sz="950" spc="-10" dirty="0">
                <a:solidFill>
                  <a:srgbClr val="FFFFFF"/>
                </a:solidFill>
                <a:latin typeface="Arial"/>
                <a:cs typeface="Arial"/>
              </a:rPr>
              <a:t>Mail:</a:t>
            </a:r>
            <a:endParaRPr sz="9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007353" y="2782265"/>
            <a:ext cx="1303020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950" dirty="0">
                <a:solidFill>
                  <a:srgbClr val="FFFFFF"/>
                </a:solidFill>
                <a:latin typeface="Arial"/>
                <a:cs typeface="Arial"/>
              </a:rPr>
              <a:t>Dr.</a:t>
            </a:r>
            <a:r>
              <a:rPr sz="950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FFFFFF"/>
                </a:solidFill>
                <a:latin typeface="Arial"/>
                <a:cs typeface="Arial"/>
              </a:rPr>
              <a:t>Alexander</a:t>
            </a:r>
            <a:r>
              <a:rPr sz="9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Arial"/>
                <a:cs typeface="Arial"/>
              </a:rPr>
              <a:t>Schröder</a:t>
            </a:r>
            <a:endParaRPr sz="9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324602" y="3240404"/>
            <a:ext cx="16192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  <a:tabLst>
                <a:tab pos="682625" algn="l"/>
              </a:tabLst>
            </a:pPr>
            <a:r>
              <a:rPr sz="950" spc="-10" dirty="0">
                <a:solidFill>
                  <a:srgbClr val="FFFFFF"/>
                </a:solidFill>
                <a:latin typeface="Arial"/>
                <a:cs typeface="Arial"/>
              </a:rPr>
              <a:t>Funktion:</a:t>
            </a:r>
            <a:r>
              <a:rPr sz="95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950" spc="-10" dirty="0">
                <a:solidFill>
                  <a:srgbClr val="FFFFFF"/>
                </a:solidFill>
                <a:latin typeface="Arial"/>
                <a:cs typeface="Arial"/>
              </a:rPr>
              <a:t>Geschäftsleitung</a:t>
            </a:r>
            <a:endParaRPr sz="9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324602" y="3698240"/>
            <a:ext cx="170180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  <a:tabLst>
                <a:tab pos="682625" algn="l"/>
              </a:tabLst>
            </a:pPr>
            <a:r>
              <a:rPr sz="950" spc="-10" dirty="0">
                <a:solidFill>
                  <a:srgbClr val="FFFFFF"/>
                </a:solidFill>
                <a:latin typeface="Arial"/>
                <a:cs typeface="Arial"/>
              </a:rPr>
              <a:t>Telefon:</a:t>
            </a:r>
            <a:r>
              <a:rPr sz="950" dirty="0">
                <a:solidFill>
                  <a:srgbClr val="FFFFFF"/>
                </a:solidFill>
                <a:latin typeface="Arial"/>
                <a:cs typeface="Arial"/>
              </a:rPr>
              <a:t>	+49</a:t>
            </a:r>
            <a:r>
              <a:rPr sz="95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FFFFFF"/>
                </a:solidFill>
                <a:latin typeface="Arial"/>
                <a:cs typeface="Arial"/>
              </a:rPr>
              <a:t>611</a:t>
            </a:r>
            <a:r>
              <a:rPr sz="950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FFFFFF"/>
                </a:solidFill>
                <a:latin typeface="Arial"/>
                <a:cs typeface="Arial"/>
              </a:rPr>
              <a:t>39606-</a:t>
            </a:r>
            <a:r>
              <a:rPr sz="950" spc="-25" dirty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9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007353" y="4156075"/>
            <a:ext cx="173037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950" dirty="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alexander.schroeder@v-s-</a:t>
            </a:r>
            <a:r>
              <a:rPr sz="950" spc="-20" dirty="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w.de</a:t>
            </a:r>
            <a:endParaRPr sz="950">
              <a:latin typeface="Arial"/>
              <a:cs typeface="Arial"/>
            </a:endParaRPr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50564" y="2665476"/>
            <a:ext cx="1447800" cy="1709928"/>
          </a:xfrm>
          <a:prstGeom prst="rect">
            <a:avLst/>
          </a:prstGeom>
        </p:spPr>
      </p:pic>
      <p:sp>
        <p:nvSpPr>
          <p:cNvPr id="19" name="object 1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73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Agenda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270509" y="1504950"/>
            <a:ext cx="8406765" cy="731520"/>
          </a:xfrm>
          <a:prstGeom prst="rect">
            <a:avLst/>
          </a:prstGeom>
          <a:ln w="28575">
            <a:solidFill>
              <a:srgbClr val="B18D35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1600">
              <a:latin typeface="Times New Roman"/>
              <a:cs typeface="Times New Roman"/>
            </a:endParaRPr>
          </a:p>
          <a:p>
            <a:pPr marL="1127760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Allgemein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/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Haftungslage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der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WP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7868" y="1600200"/>
            <a:ext cx="541020" cy="539750"/>
          </a:xfrm>
          <a:prstGeom prst="rect">
            <a:avLst/>
          </a:prstGeom>
          <a:solidFill>
            <a:srgbClr val="B18D35"/>
          </a:solidFill>
        </p:spPr>
        <p:txBody>
          <a:bodyPr vert="horz" wrap="square" lIns="0" tIns="12636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94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7868" y="2435351"/>
            <a:ext cx="541020" cy="53975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636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94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86077" y="3401009"/>
            <a:ext cx="47974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"/>
                <a:cs typeface="Arial"/>
              </a:rPr>
              <a:t>Staatliche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Hilfsmaßnahmen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und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deren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Auswirkungen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86077" y="4236847"/>
            <a:ext cx="15824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"/>
                <a:cs typeface="Arial"/>
              </a:rPr>
              <a:t>Lessons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Learned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7868" y="3270503"/>
            <a:ext cx="541020" cy="53975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636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94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86077" y="5071998"/>
            <a:ext cx="4660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Arial"/>
                <a:cs typeface="Arial"/>
              </a:rPr>
              <a:t>Fazit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0248" y="4104132"/>
            <a:ext cx="541020" cy="54102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827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10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86077" y="2566161"/>
            <a:ext cx="38550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"/>
                <a:cs typeface="Arial"/>
              </a:rPr>
              <a:t>Von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der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Wirtschaftskrise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zur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Haftungskrise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7200" y="4939284"/>
            <a:ext cx="539750" cy="54102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827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10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462153"/>
            <a:ext cx="3700779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0" dirty="0">
                <a:solidFill>
                  <a:srgbClr val="11B9E6"/>
                </a:solidFill>
                <a:latin typeface="Arial"/>
                <a:cs typeface="Arial"/>
              </a:rPr>
              <a:t>Grundsätzliches</a:t>
            </a:r>
            <a:r>
              <a:rPr sz="1300" b="1" spc="-5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1B9E6"/>
                </a:solidFill>
                <a:latin typeface="Arial"/>
                <a:cs typeface="Arial"/>
              </a:rPr>
              <a:t>zur</a:t>
            </a:r>
            <a:r>
              <a:rPr sz="1300" b="1" spc="-40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1B9E6"/>
                </a:solidFill>
                <a:latin typeface="Arial"/>
                <a:cs typeface="Arial"/>
              </a:rPr>
              <a:t>allgemeinen</a:t>
            </a:r>
            <a:r>
              <a:rPr sz="1300" b="1" spc="-10" dirty="0">
                <a:solidFill>
                  <a:srgbClr val="11B9E6"/>
                </a:solidFill>
                <a:latin typeface="Arial"/>
                <a:cs typeface="Arial"/>
              </a:rPr>
              <a:t> Haftungslage</a:t>
            </a:r>
            <a:endParaRPr sz="13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5940" y="657224"/>
            <a:ext cx="750189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Haftungsrisiken</a:t>
            </a:r>
            <a:r>
              <a:rPr spc="-80" dirty="0"/>
              <a:t> </a:t>
            </a:r>
            <a:r>
              <a:rPr dirty="0"/>
              <a:t>des</a:t>
            </a:r>
            <a:r>
              <a:rPr spc="-120" dirty="0"/>
              <a:t> </a:t>
            </a:r>
            <a:r>
              <a:rPr dirty="0"/>
              <a:t>Berufsstands</a:t>
            </a:r>
            <a:r>
              <a:rPr spc="-90" dirty="0"/>
              <a:t> </a:t>
            </a:r>
            <a:r>
              <a:rPr dirty="0"/>
              <a:t>verwirklichen</a:t>
            </a:r>
            <a:r>
              <a:rPr spc="-120" dirty="0"/>
              <a:t> </a:t>
            </a:r>
            <a:r>
              <a:rPr dirty="0"/>
              <a:t>sich</a:t>
            </a:r>
            <a:r>
              <a:rPr spc="-114" dirty="0"/>
              <a:t> </a:t>
            </a:r>
            <a:r>
              <a:rPr spc="-25" dirty="0"/>
              <a:t>oft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86918" y="1730501"/>
            <a:ext cx="1278890" cy="4142740"/>
          </a:xfrm>
          <a:prstGeom prst="rect">
            <a:avLst/>
          </a:prstGeom>
          <a:solidFill>
            <a:srgbClr val="11B9E6"/>
          </a:solidFill>
          <a:ln w="25400">
            <a:solidFill>
              <a:srgbClr val="74CEE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85"/>
              </a:spcBef>
            </a:pPr>
            <a:endParaRPr sz="1800">
              <a:latin typeface="Times New Roman"/>
              <a:cs typeface="Times New Roman"/>
            </a:endParaRPr>
          </a:p>
          <a:p>
            <a:pPr marL="92710" marR="86995" indent="1270" algn="ctr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Haftungs- </a:t>
            </a:r>
            <a:r>
              <a:rPr sz="1800" dirty="0">
                <a:latin typeface="Arial"/>
                <a:cs typeface="Arial"/>
              </a:rPr>
              <a:t>risiken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des </a:t>
            </a:r>
            <a:r>
              <a:rPr sz="1800" spc="-10" dirty="0">
                <a:latin typeface="Arial"/>
                <a:cs typeface="Arial"/>
              </a:rPr>
              <a:t>Berufs- stands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121661" y="1717801"/>
            <a:ext cx="6578600" cy="4168140"/>
            <a:chOff x="2121661" y="1717801"/>
            <a:chExt cx="6578600" cy="4168140"/>
          </a:xfrm>
        </p:grpSpPr>
        <p:sp>
          <p:nvSpPr>
            <p:cNvPr id="6" name="object 6"/>
            <p:cNvSpPr/>
            <p:nvPr/>
          </p:nvSpPr>
          <p:spPr>
            <a:xfrm>
              <a:off x="2134361" y="1730501"/>
              <a:ext cx="6553200" cy="4142740"/>
            </a:xfrm>
            <a:custGeom>
              <a:avLst/>
              <a:gdLst/>
              <a:ahLst/>
              <a:cxnLst/>
              <a:rect l="l" t="t" r="r" b="b"/>
              <a:pathLst>
                <a:path w="6553200" h="4142740">
                  <a:moveTo>
                    <a:pt x="0" y="4142232"/>
                  </a:moveTo>
                  <a:lnTo>
                    <a:pt x="6553200" y="4142232"/>
                  </a:lnTo>
                  <a:lnTo>
                    <a:pt x="6553200" y="0"/>
                  </a:lnTo>
                  <a:lnTo>
                    <a:pt x="0" y="0"/>
                  </a:lnTo>
                  <a:lnTo>
                    <a:pt x="0" y="4142232"/>
                  </a:lnTo>
                  <a:close/>
                </a:path>
              </a:pathLst>
            </a:custGeom>
            <a:ln w="25400">
              <a:solidFill>
                <a:srgbClr val="11B9E6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28103" y="2164079"/>
              <a:ext cx="401320" cy="43180"/>
            </a:xfrm>
            <a:custGeom>
              <a:avLst/>
              <a:gdLst/>
              <a:ahLst/>
              <a:cxnLst/>
              <a:rect l="l" t="t" r="r" b="b"/>
              <a:pathLst>
                <a:path w="401320" h="43180">
                  <a:moveTo>
                    <a:pt x="400811" y="0"/>
                  </a:moveTo>
                  <a:lnTo>
                    <a:pt x="0" y="0"/>
                  </a:lnTo>
                  <a:lnTo>
                    <a:pt x="0" y="42672"/>
                  </a:lnTo>
                  <a:lnTo>
                    <a:pt x="400811" y="42672"/>
                  </a:lnTo>
                  <a:lnTo>
                    <a:pt x="400811" y="0"/>
                  </a:lnTo>
                  <a:close/>
                </a:path>
              </a:pathLst>
            </a:custGeom>
            <a:solidFill>
              <a:srgbClr val="11B9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28103" y="2164079"/>
              <a:ext cx="401320" cy="43180"/>
            </a:xfrm>
            <a:custGeom>
              <a:avLst/>
              <a:gdLst/>
              <a:ahLst/>
              <a:cxnLst/>
              <a:rect l="l" t="t" r="r" b="b"/>
              <a:pathLst>
                <a:path w="401320" h="43180">
                  <a:moveTo>
                    <a:pt x="0" y="42672"/>
                  </a:moveTo>
                  <a:lnTo>
                    <a:pt x="400811" y="42672"/>
                  </a:lnTo>
                  <a:lnTo>
                    <a:pt x="400811" y="0"/>
                  </a:lnTo>
                  <a:lnTo>
                    <a:pt x="0" y="0"/>
                  </a:lnTo>
                  <a:lnTo>
                    <a:pt x="0" y="42672"/>
                  </a:lnTo>
                  <a:close/>
                </a:path>
              </a:pathLst>
            </a:custGeom>
            <a:ln w="12700">
              <a:solidFill>
                <a:srgbClr val="11B9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778496" y="2164079"/>
              <a:ext cx="401320" cy="3051175"/>
            </a:xfrm>
            <a:custGeom>
              <a:avLst/>
              <a:gdLst/>
              <a:ahLst/>
              <a:cxnLst/>
              <a:rect l="l" t="t" r="r" b="b"/>
              <a:pathLst>
                <a:path w="401320" h="3051175">
                  <a:moveTo>
                    <a:pt x="400811" y="0"/>
                  </a:moveTo>
                  <a:lnTo>
                    <a:pt x="0" y="0"/>
                  </a:lnTo>
                  <a:lnTo>
                    <a:pt x="0" y="3051048"/>
                  </a:lnTo>
                  <a:lnTo>
                    <a:pt x="400811" y="3051048"/>
                  </a:lnTo>
                  <a:lnTo>
                    <a:pt x="400811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778496" y="2164079"/>
              <a:ext cx="401320" cy="3051175"/>
            </a:xfrm>
            <a:custGeom>
              <a:avLst/>
              <a:gdLst/>
              <a:ahLst/>
              <a:cxnLst/>
              <a:rect l="l" t="t" r="r" b="b"/>
              <a:pathLst>
                <a:path w="401320" h="3051175">
                  <a:moveTo>
                    <a:pt x="0" y="3051048"/>
                  </a:moveTo>
                  <a:lnTo>
                    <a:pt x="400811" y="3051048"/>
                  </a:lnTo>
                  <a:lnTo>
                    <a:pt x="400811" y="0"/>
                  </a:lnTo>
                  <a:lnTo>
                    <a:pt x="0" y="0"/>
                  </a:lnTo>
                  <a:lnTo>
                    <a:pt x="0" y="3051048"/>
                  </a:lnTo>
                  <a:close/>
                </a:path>
              </a:pathLst>
            </a:custGeom>
            <a:ln w="12700">
              <a:solidFill>
                <a:srgbClr val="11B9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526536" y="3275075"/>
              <a:ext cx="399415" cy="408940"/>
            </a:xfrm>
            <a:custGeom>
              <a:avLst/>
              <a:gdLst/>
              <a:ahLst/>
              <a:cxnLst/>
              <a:rect l="l" t="t" r="r" b="b"/>
              <a:pathLst>
                <a:path w="399414" h="408939">
                  <a:moveTo>
                    <a:pt x="399288" y="0"/>
                  </a:moveTo>
                  <a:lnTo>
                    <a:pt x="0" y="0"/>
                  </a:lnTo>
                  <a:lnTo>
                    <a:pt x="0" y="408431"/>
                  </a:lnTo>
                  <a:lnTo>
                    <a:pt x="399288" y="408431"/>
                  </a:lnTo>
                  <a:lnTo>
                    <a:pt x="399288" y="0"/>
                  </a:lnTo>
                  <a:close/>
                </a:path>
              </a:pathLst>
            </a:custGeom>
            <a:solidFill>
              <a:srgbClr val="11B9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526536" y="3275075"/>
              <a:ext cx="399415" cy="408940"/>
            </a:xfrm>
            <a:custGeom>
              <a:avLst/>
              <a:gdLst/>
              <a:ahLst/>
              <a:cxnLst/>
              <a:rect l="l" t="t" r="r" b="b"/>
              <a:pathLst>
                <a:path w="399414" h="408939">
                  <a:moveTo>
                    <a:pt x="0" y="408431"/>
                  </a:moveTo>
                  <a:lnTo>
                    <a:pt x="399288" y="408431"/>
                  </a:lnTo>
                  <a:lnTo>
                    <a:pt x="399288" y="0"/>
                  </a:lnTo>
                  <a:lnTo>
                    <a:pt x="0" y="0"/>
                  </a:lnTo>
                  <a:lnTo>
                    <a:pt x="0" y="408431"/>
                  </a:lnTo>
                  <a:close/>
                </a:path>
              </a:pathLst>
            </a:custGeom>
            <a:ln w="12700">
              <a:solidFill>
                <a:srgbClr val="11B9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674619" y="3683507"/>
              <a:ext cx="401320" cy="1531620"/>
            </a:xfrm>
            <a:custGeom>
              <a:avLst/>
              <a:gdLst/>
              <a:ahLst/>
              <a:cxnLst/>
              <a:rect l="l" t="t" r="r" b="b"/>
              <a:pathLst>
                <a:path w="401319" h="1531620">
                  <a:moveTo>
                    <a:pt x="400812" y="0"/>
                  </a:moveTo>
                  <a:lnTo>
                    <a:pt x="0" y="0"/>
                  </a:lnTo>
                  <a:lnTo>
                    <a:pt x="0" y="1531620"/>
                  </a:lnTo>
                  <a:lnTo>
                    <a:pt x="400812" y="1531620"/>
                  </a:lnTo>
                  <a:lnTo>
                    <a:pt x="400812" y="0"/>
                  </a:lnTo>
                  <a:close/>
                </a:path>
              </a:pathLst>
            </a:custGeom>
            <a:solidFill>
              <a:srgbClr val="11B9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74619" y="3683507"/>
              <a:ext cx="401320" cy="1531620"/>
            </a:xfrm>
            <a:custGeom>
              <a:avLst/>
              <a:gdLst/>
              <a:ahLst/>
              <a:cxnLst/>
              <a:rect l="l" t="t" r="r" b="b"/>
              <a:pathLst>
                <a:path w="401319" h="1531620">
                  <a:moveTo>
                    <a:pt x="0" y="1531620"/>
                  </a:moveTo>
                  <a:lnTo>
                    <a:pt x="400812" y="1531620"/>
                  </a:lnTo>
                  <a:lnTo>
                    <a:pt x="400812" y="0"/>
                  </a:lnTo>
                  <a:lnTo>
                    <a:pt x="0" y="0"/>
                  </a:lnTo>
                  <a:lnTo>
                    <a:pt x="0" y="1531620"/>
                  </a:lnTo>
                  <a:close/>
                </a:path>
              </a:pathLst>
            </a:custGeom>
            <a:ln w="12700">
              <a:solidFill>
                <a:srgbClr val="11B9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376927" y="2801111"/>
              <a:ext cx="399415" cy="475615"/>
            </a:xfrm>
            <a:custGeom>
              <a:avLst/>
              <a:gdLst/>
              <a:ahLst/>
              <a:cxnLst/>
              <a:rect l="l" t="t" r="r" b="b"/>
              <a:pathLst>
                <a:path w="399414" h="475614">
                  <a:moveTo>
                    <a:pt x="399288" y="0"/>
                  </a:moveTo>
                  <a:lnTo>
                    <a:pt x="0" y="0"/>
                  </a:lnTo>
                  <a:lnTo>
                    <a:pt x="0" y="475488"/>
                  </a:lnTo>
                  <a:lnTo>
                    <a:pt x="399288" y="475488"/>
                  </a:lnTo>
                  <a:lnTo>
                    <a:pt x="399288" y="0"/>
                  </a:lnTo>
                  <a:close/>
                </a:path>
              </a:pathLst>
            </a:custGeom>
            <a:solidFill>
              <a:srgbClr val="11B9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376927" y="2801111"/>
              <a:ext cx="399415" cy="475615"/>
            </a:xfrm>
            <a:custGeom>
              <a:avLst/>
              <a:gdLst/>
              <a:ahLst/>
              <a:cxnLst/>
              <a:rect l="l" t="t" r="r" b="b"/>
              <a:pathLst>
                <a:path w="399414" h="475614">
                  <a:moveTo>
                    <a:pt x="0" y="475488"/>
                  </a:moveTo>
                  <a:lnTo>
                    <a:pt x="399288" y="475488"/>
                  </a:lnTo>
                  <a:lnTo>
                    <a:pt x="399288" y="0"/>
                  </a:lnTo>
                  <a:lnTo>
                    <a:pt x="0" y="0"/>
                  </a:lnTo>
                  <a:lnTo>
                    <a:pt x="0" y="475488"/>
                  </a:lnTo>
                  <a:close/>
                </a:path>
              </a:pathLst>
            </a:custGeom>
            <a:ln w="12700">
              <a:solidFill>
                <a:srgbClr val="7ADB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227319" y="2468879"/>
              <a:ext cx="401320" cy="334010"/>
            </a:xfrm>
            <a:custGeom>
              <a:avLst/>
              <a:gdLst/>
              <a:ahLst/>
              <a:cxnLst/>
              <a:rect l="l" t="t" r="r" b="b"/>
              <a:pathLst>
                <a:path w="401320" h="334010">
                  <a:moveTo>
                    <a:pt x="400812" y="0"/>
                  </a:moveTo>
                  <a:lnTo>
                    <a:pt x="0" y="0"/>
                  </a:lnTo>
                  <a:lnTo>
                    <a:pt x="0" y="333756"/>
                  </a:lnTo>
                  <a:lnTo>
                    <a:pt x="400812" y="333756"/>
                  </a:lnTo>
                  <a:lnTo>
                    <a:pt x="400812" y="0"/>
                  </a:lnTo>
                  <a:close/>
                </a:path>
              </a:pathLst>
            </a:custGeom>
            <a:solidFill>
              <a:srgbClr val="11B9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227319" y="2468879"/>
              <a:ext cx="401320" cy="334010"/>
            </a:xfrm>
            <a:custGeom>
              <a:avLst/>
              <a:gdLst/>
              <a:ahLst/>
              <a:cxnLst/>
              <a:rect l="l" t="t" r="r" b="b"/>
              <a:pathLst>
                <a:path w="401320" h="334010">
                  <a:moveTo>
                    <a:pt x="0" y="333756"/>
                  </a:moveTo>
                  <a:lnTo>
                    <a:pt x="400812" y="333756"/>
                  </a:lnTo>
                  <a:lnTo>
                    <a:pt x="400812" y="0"/>
                  </a:lnTo>
                  <a:lnTo>
                    <a:pt x="0" y="0"/>
                  </a:lnTo>
                  <a:lnTo>
                    <a:pt x="0" y="333756"/>
                  </a:lnTo>
                  <a:close/>
                </a:path>
              </a:pathLst>
            </a:custGeom>
            <a:ln w="12700">
              <a:solidFill>
                <a:srgbClr val="11B9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1737360" y="3619500"/>
            <a:ext cx="314325" cy="361315"/>
          </a:xfrm>
          <a:custGeom>
            <a:avLst/>
            <a:gdLst/>
            <a:ahLst/>
            <a:cxnLst/>
            <a:rect l="l" t="t" r="r" b="b"/>
            <a:pathLst>
              <a:path w="314325" h="361314">
                <a:moveTo>
                  <a:pt x="156971" y="0"/>
                </a:moveTo>
                <a:lnTo>
                  <a:pt x="156971" y="90297"/>
                </a:lnTo>
                <a:lnTo>
                  <a:pt x="0" y="90297"/>
                </a:lnTo>
                <a:lnTo>
                  <a:pt x="0" y="270891"/>
                </a:lnTo>
                <a:lnTo>
                  <a:pt x="156971" y="270891"/>
                </a:lnTo>
                <a:lnTo>
                  <a:pt x="156971" y="361188"/>
                </a:lnTo>
                <a:lnTo>
                  <a:pt x="313944" y="180594"/>
                </a:lnTo>
                <a:lnTo>
                  <a:pt x="156971" y="0"/>
                </a:lnTo>
                <a:close/>
              </a:path>
            </a:pathLst>
          </a:custGeom>
          <a:solidFill>
            <a:srgbClr val="11B9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0" name="object 20"/>
          <p:cNvGraphicFramePr>
            <a:graphicFrameLocks noGrp="1"/>
          </p:cNvGraphicFramePr>
          <p:nvPr/>
        </p:nvGraphicFramePr>
        <p:xfrm>
          <a:off x="2409444" y="5294165"/>
          <a:ext cx="5923280" cy="4457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98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1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7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88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51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04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46685">
                <a:tc>
                  <a:txBody>
                    <a:bodyPr/>
                    <a:lstStyle/>
                    <a:p>
                      <a:pPr marR="57150" algn="ctr">
                        <a:lnSpc>
                          <a:spcPts val="105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Steuerberatung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ts val="105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Prüfung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ts val="105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Buchführungs-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ts val="105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Treuhand-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875" algn="ctr">
                        <a:lnSpc>
                          <a:spcPts val="105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Wirtschafts-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7465" algn="ctr">
                        <a:lnSpc>
                          <a:spcPts val="105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Sonstige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05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Gesamt-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R="20320" algn="ctr">
                        <a:lnSpc>
                          <a:spcPts val="11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&amp;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Vertretung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ts val="11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&amp;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Bilanzarbeit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ts val="110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tätigkeit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145" algn="ctr">
                        <a:lnSpc>
                          <a:spcPts val="110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beratende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9370" algn="ctr">
                        <a:lnSpc>
                          <a:spcPts val="110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Tätigkeit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110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schäden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145" algn="ctr">
                        <a:lnSpc>
                          <a:spcPts val="105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Tätigkeit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21" name="object 21"/>
          <p:cNvGrpSpPr/>
          <p:nvPr/>
        </p:nvGrpSpPr>
        <p:grpSpPr>
          <a:xfrm>
            <a:off x="2668270" y="2157729"/>
            <a:ext cx="5517515" cy="1532255"/>
            <a:chOff x="2668270" y="2157729"/>
            <a:chExt cx="5517515" cy="1532255"/>
          </a:xfrm>
        </p:grpSpPr>
        <p:sp>
          <p:nvSpPr>
            <p:cNvPr id="22" name="object 22"/>
            <p:cNvSpPr/>
            <p:nvPr/>
          </p:nvSpPr>
          <p:spPr>
            <a:xfrm>
              <a:off x="6077711" y="2206751"/>
              <a:ext cx="401320" cy="262255"/>
            </a:xfrm>
            <a:custGeom>
              <a:avLst/>
              <a:gdLst/>
              <a:ahLst/>
              <a:cxnLst/>
              <a:rect l="l" t="t" r="r" b="b"/>
              <a:pathLst>
                <a:path w="401320" h="262255">
                  <a:moveTo>
                    <a:pt x="400812" y="0"/>
                  </a:moveTo>
                  <a:lnTo>
                    <a:pt x="0" y="0"/>
                  </a:lnTo>
                  <a:lnTo>
                    <a:pt x="0" y="262127"/>
                  </a:lnTo>
                  <a:lnTo>
                    <a:pt x="400812" y="262127"/>
                  </a:lnTo>
                  <a:lnTo>
                    <a:pt x="400812" y="0"/>
                  </a:lnTo>
                  <a:close/>
                </a:path>
              </a:pathLst>
            </a:custGeom>
            <a:solidFill>
              <a:srgbClr val="11B9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674620" y="2164079"/>
              <a:ext cx="5504815" cy="1519555"/>
            </a:xfrm>
            <a:custGeom>
              <a:avLst/>
              <a:gdLst/>
              <a:ahLst/>
              <a:cxnLst/>
              <a:rect l="l" t="t" r="r" b="b"/>
              <a:pathLst>
                <a:path w="5504815" h="1519554">
                  <a:moveTo>
                    <a:pt x="3403092" y="304800"/>
                  </a:moveTo>
                  <a:lnTo>
                    <a:pt x="3803904" y="304800"/>
                  </a:lnTo>
                  <a:lnTo>
                    <a:pt x="3803904" y="42672"/>
                  </a:lnTo>
                  <a:lnTo>
                    <a:pt x="3403092" y="42672"/>
                  </a:lnTo>
                  <a:lnTo>
                    <a:pt x="3403092" y="304800"/>
                  </a:lnTo>
                  <a:close/>
                </a:path>
                <a:path w="5504815" h="1519554">
                  <a:moveTo>
                    <a:pt x="0" y="1519428"/>
                  </a:moveTo>
                  <a:lnTo>
                    <a:pt x="1251077" y="1519428"/>
                  </a:lnTo>
                </a:path>
                <a:path w="5504815" h="1519554">
                  <a:moveTo>
                    <a:pt x="851916" y="1104900"/>
                  </a:moveTo>
                  <a:lnTo>
                    <a:pt x="2102993" y="1104900"/>
                  </a:lnTo>
                </a:path>
                <a:path w="5504815" h="1519554">
                  <a:moveTo>
                    <a:pt x="1702308" y="637032"/>
                  </a:moveTo>
                  <a:lnTo>
                    <a:pt x="2953385" y="637032"/>
                  </a:lnTo>
                </a:path>
                <a:path w="5504815" h="1519554">
                  <a:moveTo>
                    <a:pt x="2552700" y="304800"/>
                  </a:moveTo>
                  <a:lnTo>
                    <a:pt x="3803777" y="304800"/>
                  </a:lnTo>
                </a:path>
                <a:path w="5504815" h="1519554">
                  <a:moveTo>
                    <a:pt x="3403092" y="42672"/>
                  </a:moveTo>
                  <a:lnTo>
                    <a:pt x="4654169" y="42672"/>
                  </a:lnTo>
                </a:path>
                <a:path w="5504815" h="1519554">
                  <a:moveTo>
                    <a:pt x="4253483" y="0"/>
                  </a:moveTo>
                  <a:lnTo>
                    <a:pt x="5504560" y="0"/>
                  </a:lnTo>
                </a:path>
              </a:pathLst>
            </a:custGeom>
            <a:ln w="12700">
              <a:solidFill>
                <a:srgbClr val="11B9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774940" y="1957831"/>
            <a:ext cx="4108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"/>
                <a:cs typeface="Arial"/>
              </a:rPr>
              <a:t>28.000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387345" y="5215890"/>
            <a:ext cx="6045835" cy="0"/>
          </a:xfrm>
          <a:custGeom>
            <a:avLst/>
            <a:gdLst/>
            <a:ahLst/>
            <a:cxnLst/>
            <a:rect l="l" t="t" r="r" b="b"/>
            <a:pathLst>
              <a:path w="6045834">
                <a:moveTo>
                  <a:pt x="0" y="0"/>
                </a:moveTo>
                <a:lnTo>
                  <a:pt x="6045834" y="0"/>
                </a:lnTo>
              </a:path>
            </a:pathLst>
          </a:custGeom>
          <a:ln w="25400">
            <a:solidFill>
              <a:srgbClr val="7AD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2913126" y="5891580"/>
            <a:ext cx="49999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1B9E6"/>
                </a:solidFill>
                <a:latin typeface="Arial"/>
                <a:cs typeface="Arial"/>
              </a:rPr>
              <a:t>Schäden</a:t>
            </a:r>
            <a:r>
              <a:rPr sz="1200" spc="-40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1B9E6"/>
                </a:solidFill>
                <a:latin typeface="Arial"/>
                <a:cs typeface="Arial"/>
              </a:rPr>
              <a:t>bei</a:t>
            </a:r>
            <a:r>
              <a:rPr sz="1200" spc="-30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1B9E6"/>
                </a:solidFill>
                <a:latin typeface="Arial"/>
                <a:cs typeface="Arial"/>
              </a:rPr>
              <a:t>der</a:t>
            </a:r>
            <a:r>
              <a:rPr sz="1200" spc="-15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1B9E6"/>
                </a:solidFill>
                <a:latin typeface="Arial"/>
                <a:cs typeface="Arial"/>
              </a:rPr>
              <a:t>VSW</a:t>
            </a:r>
            <a:r>
              <a:rPr sz="1200" spc="5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1B9E6"/>
                </a:solidFill>
                <a:latin typeface="Arial"/>
                <a:cs typeface="Arial"/>
              </a:rPr>
              <a:t>in</a:t>
            </a:r>
            <a:r>
              <a:rPr sz="1200" spc="-10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1B9E6"/>
                </a:solidFill>
                <a:latin typeface="Arial"/>
                <a:cs typeface="Arial"/>
              </a:rPr>
              <a:t>den</a:t>
            </a:r>
            <a:r>
              <a:rPr sz="1200" spc="-35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1B9E6"/>
                </a:solidFill>
                <a:latin typeface="Arial"/>
                <a:cs typeface="Arial"/>
              </a:rPr>
              <a:t>letzten</a:t>
            </a:r>
            <a:r>
              <a:rPr sz="1200" spc="-15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1B9E6"/>
                </a:solidFill>
                <a:latin typeface="Arial"/>
                <a:cs typeface="Arial"/>
              </a:rPr>
              <a:t>20</a:t>
            </a:r>
            <a:r>
              <a:rPr sz="1200" spc="-15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1B9E6"/>
                </a:solidFill>
                <a:latin typeface="Arial"/>
                <a:cs typeface="Arial"/>
              </a:rPr>
              <a:t>Jahren</a:t>
            </a:r>
            <a:r>
              <a:rPr sz="1200" spc="-30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1B9E6"/>
                </a:solidFill>
                <a:latin typeface="Arial"/>
                <a:cs typeface="Arial"/>
              </a:rPr>
              <a:t>(in</a:t>
            </a:r>
            <a:r>
              <a:rPr sz="1200" spc="-5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1B9E6"/>
                </a:solidFill>
                <a:latin typeface="Arial"/>
                <a:cs typeface="Arial"/>
              </a:rPr>
              <a:t>gerundeten</a:t>
            </a:r>
            <a:r>
              <a:rPr sz="1200" spc="-45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1B9E6"/>
                </a:solidFill>
                <a:latin typeface="Arial"/>
                <a:cs typeface="Arial"/>
              </a:rPr>
              <a:t>Fallzahlen)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34" name="object 3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35" name="object 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  <p:sp>
        <p:nvSpPr>
          <p:cNvPr id="27" name="object 27"/>
          <p:cNvSpPr txBox="1"/>
          <p:nvPr/>
        </p:nvSpPr>
        <p:spPr>
          <a:xfrm>
            <a:off x="6115303" y="1999564"/>
            <a:ext cx="3416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"/>
                <a:cs typeface="Arial"/>
              </a:rPr>
              <a:t>2.000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257927" y="2265679"/>
            <a:ext cx="3409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"/>
                <a:cs typeface="Arial"/>
              </a:rPr>
              <a:t>3.000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407153" y="2589402"/>
            <a:ext cx="3422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"/>
                <a:cs typeface="Arial"/>
              </a:rPr>
              <a:t>4.100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556508" y="3040761"/>
            <a:ext cx="3422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"/>
                <a:cs typeface="Arial"/>
              </a:rPr>
              <a:t>3.500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670810" y="3480053"/>
            <a:ext cx="4127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"/>
                <a:cs typeface="Arial"/>
              </a:rPr>
              <a:t>15.100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011161" y="1957831"/>
            <a:ext cx="2362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5" dirty="0">
                <a:latin typeface="Arial"/>
                <a:cs typeface="Arial"/>
              </a:rPr>
              <a:t>300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03072"/>
            <a:ext cx="34137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11B9E6"/>
                </a:solidFill>
                <a:latin typeface="Arial"/>
                <a:cs typeface="Arial"/>
              </a:rPr>
              <a:t>Grundsätzliches</a:t>
            </a:r>
            <a:r>
              <a:rPr sz="1200" b="1" spc="-30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1B9E6"/>
                </a:solidFill>
                <a:latin typeface="Arial"/>
                <a:cs typeface="Arial"/>
              </a:rPr>
              <a:t>zur</a:t>
            </a:r>
            <a:r>
              <a:rPr sz="1200" b="1" spc="-10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1B9E6"/>
                </a:solidFill>
                <a:latin typeface="Arial"/>
                <a:cs typeface="Arial"/>
              </a:rPr>
              <a:t>allgemeinen</a:t>
            </a:r>
            <a:r>
              <a:rPr sz="1200" b="1" spc="-25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1B9E6"/>
                </a:solidFill>
                <a:latin typeface="Arial"/>
                <a:cs typeface="Arial"/>
              </a:rPr>
              <a:t>Haftungslage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5940" y="382905"/>
            <a:ext cx="603631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dirty="0"/>
              <a:t>Die</a:t>
            </a:r>
            <a:r>
              <a:rPr sz="2000" spc="-40" dirty="0"/>
              <a:t> </a:t>
            </a:r>
            <a:r>
              <a:rPr sz="2000" dirty="0"/>
              <a:t>Steuerberatung</a:t>
            </a:r>
            <a:r>
              <a:rPr sz="2000" spc="-60" dirty="0"/>
              <a:t> </a:t>
            </a:r>
            <a:r>
              <a:rPr sz="2000" dirty="0"/>
              <a:t>verursacht</a:t>
            </a:r>
            <a:r>
              <a:rPr sz="2000" spc="-40" dirty="0"/>
              <a:t> </a:t>
            </a:r>
            <a:r>
              <a:rPr sz="2000" dirty="0"/>
              <a:t>(noch)</a:t>
            </a:r>
            <a:r>
              <a:rPr sz="2000" spc="-45" dirty="0"/>
              <a:t> </a:t>
            </a:r>
            <a:r>
              <a:rPr sz="2000" dirty="0"/>
              <a:t>die</a:t>
            </a:r>
            <a:r>
              <a:rPr sz="2000" spc="-30" dirty="0"/>
              <a:t> </a:t>
            </a:r>
            <a:r>
              <a:rPr sz="2000" spc="-10" dirty="0"/>
              <a:t>größten Gesamtschadenzahlungen</a:t>
            </a:r>
            <a:endParaRPr sz="2000"/>
          </a:p>
        </p:txBody>
      </p:sp>
      <p:sp>
        <p:nvSpPr>
          <p:cNvPr id="4" name="object 4"/>
          <p:cNvSpPr txBox="1"/>
          <p:nvPr/>
        </p:nvSpPr>
        <p:spPr>
          <a:xfrm>
            <a:off x="486918" y="1730501"/>
            <a:ext cx="1278890" cy="4142740"/>
          </a:xfrm>
          <a:prstGeom prst="rect">
            <a:avLst/>
          </a:prstGeom>
          <a:solidFill>
            <a:srgbClr val="11B9E6"/>
          </a:solidFill>
          <a:ln w="25400">
            <a:solidFill>
              <a:srgbClr val="74CEE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85"/>
              </a:spcBef>
            </a:pPr>
            <a:endParaRPr sz="1800">
              <a:latin typeface="Times New Roman"/>
              <a:cs typeface="Times New Roman"/>
            </a:endParaRPr>
          </a:p>
          <a:p>
            <a:pPr marL="92710" marR="86995" indent="1270" algn="ctr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Haftungs- </a:t>
            </a:r>
            <a:r>
              <a:rPr sz="1800" dirty="0">
                <a:latin typeface="Arial"/>
                <a:cs typeface="Arial"/>
              </a:rPr>
              <a:t>risiken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des </a:t>
            </a:r>
            <a:r>
              <a:rPr sz="1800" spc="-10" dirty="0">
                <a:latin typeface="Arial"/>
                <a:cs typeface="Arial"/>
              </a:rPr>
              <a:t>Berufs- stands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121661" y="1717801"/>
            <a:ext cx="6578600" cy="4168140"/>
            <a:chOff x="2121661" y="1717801"/>
            <a:chExt cx="6578600" cy="4168140"/>
          </a:xfrm>
        </p:grpSpPr>
        <p:sp>
          <p:nvSpPr>
            <p:cNvPr id="6" name="object 6"/>
            <p:cNvSpPr/>
            <p:nvPr/>
          </p:nvSpPr>
          <p:spPr>
            <a:xfrm>
              <a:off x="2134361" y="1730501"/>
              <a:ext cx="6553200" cy="4142740"/>
            </a:xfrm>
            <a:custGeom>
              <a:avLst/>
              <a:gdLst/>
              <a:ahLst/>
              <a:cxnLst/>
              <a:rect l="l" t="t" r="r" b="b"/>
              <a:pathLst>
                <a:path w="6553200" h="4142740">
                  <a:moveTo>
                    <a:pt x="0" y="4142232"/>
                  </a:moveTo>
                  <a:lnTo>
                    <a:pt x="6553200" y="4142232"/>
                  </a:lnTo>
                  <a:lnTo>
                    <a:pt x="6553200" y="0"/>
                  </a:lnTo>
                  <a:lnTo>
                    <a:pt x="0" y="0"/>
                  </a:lnTo>
                  <a:lnTo>
                    <a:pt x="0" y="4142232"/>
                  </a:lnTo>
                  <a:close/>
                </a:path>
              </a:pathLst>
            </a:custGeom>
            <a:ln w="25400">
              <a:solidFill>
                <a:srgbClr val="11B9E6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778496" y="2164079"/>
              <a:ext cx="401320" cy="3051175"/>
            </a:xfrm>
            <a:custGeom>
              <a:avLst/>
              <a:gdLst/>
              <a:ahLst/>
              <a:cxnLst/>
              <a:rect l="l" t="t" r="r" b="b"/>
              <a:pathLst>
                <a:path w="401320" h="3051175">
                  <a:moveTo>
                    <a:pt x="400811" y="0"/>
                  </a:moveTo>
                  <a:lnTo>
                    <a:pt x="0" y="0"/>
                  </a:lnTo>
                  <a:lnTo>
                    <a:pt x="0" y="3051048"/>
                  </a:lnTo>
                  <a:lnTo>
                    <a:pt x="400811" y="3051048"/>
                  </a:lnTo>
                  <a:lnTo>
                    <a:pt x="400811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778496" y="2164079"/>
              <a:ext cx="401320" cy="3051175"/>
            </a:xfrm>
            <a:custGeom>
              <a:avLst/>
              <a:gdLst/>
              <a:ahLst/>
              <a:cxnLst/>
              <a:rect l="l" t="t" r="r" b="b"/>
              <a:pathLst>
                <a:path w="401320" h="3051175">
                  <a:moveTo>
                    <a:pt x="0" y="3051048"/>
                  </a:moveTo>
                  <a:lnTo>
                    <a:pt x="400811" y="3051048"/>
                  </a:lnTo>
                  <a:lnTo>
                    <a:pt x="400811" y="0"/>
                  </a:lnTo>
                  <a:lnTo>
                    <a:pt x="0" y="0"/>
                  </a:lnTo>
                  <a:lnTo>
                    <a:pt x="0" y="3051048"/>
                  </a:lnTo>
                  <a:close/>
                </a:path>
              </a:pathLst>
            </a:custGeom>
            <a:ln w="12700">
              <a:solidFill>
                <a:srgbClr val="11B9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76927" y="2604515"/>
              <a:ext cx="399415" cy="90170"/>
            </a:xfrm>
            <a:custGeom>
              <a:avLst/>
              <a:gdLst/>
              <a:ahLst/>
              <a:cxnLst/>
              <a:rect l="l" t="t" r="r" b="b"/>
              <a:pathLst>
                <a:path w="399414" h="90169">
                  <a:moveTo>
                    <a:pt x="399288" y="0"/>
                  </a:moveTo>
                  <a:lnTo>
                    <a:pt x="0" y="0"/>
                  </a:lnTo>
                  <a:lnTo>
                    <a:pt x="0" y="89915"/>
                  </a:lnTo>
                  <a:lnTo>
                    <a:pt x="399288" y="89915"/>
                  </a:lnTo>
                  <a:lnTo>
                    <a:pt x="399288" y="0"/>
                  </a:lnTo>
                  <a:close/>
                </a:path>
              </a:pathLst>
            </a:custGeom>
            <a:solidFill>
              <a:srgbClr val="11B9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376927" y="2604515"/>
              <a:ext cx="399415" cy="90170"/>
            </a:xfrm>
            <a:custGeom>
              <a:avLst/>
              <a:gdLst/>
              <a:ahLst/>
              <a:cxnLst/>
              <a:rect l="l" t="t" r="r" b="b"/>
              <a:pathLst>
                <a:path w="399414" h="90169">
                  <a:moveTo>
                    <a:pt x="0" y="89915"/>
                  </a:moveTo>
                  <a:lnTo>
                    <a:pt x="399288" y="89915"/>
                  </a:lnTo>
                  <a:lnTo>
                    <a:pt x="399288" y="0"/>
                  </a:lnTo>
                  <a:lnTo>
                    <a:pt x="0" y="0"/>
                  </a:lnTo>
                  <a:lnTo>
                    <a:pt x="0" y="89915"/>
                  </a:lnTo>
                  <a:close/>
                </a:path>
              </a:pathLst>
            </a:custGeom>
            <a:ln w="12699">
              <a:solidFill>
                <a:srgbClr val="11B9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674619" y="3968495"/>
              <a:ext cx="401320" cy="1247140"/>
            </a:xfrm>
            <a:custGeom>
              <a:avLst/>
              <a:gdLst/>
              <a:ahLst/>
              <a:cxnLst/>
              <a:rect l="l" t="t" r="r" b="b"/>
              <a:pathLst>
                <a:path w="401319" h="1247139">
                  <a:moveTo>
                    <a:pt x="400812" y="0"/>
                  </a:moveTo>
                  <a:lnTo>
                    <a:pt x="0" y="0"/>
                  </a:lnTo>
                  <a:lnTo>
                    <a:pt x="0" y="1246631"/>
                  </a:lnTo>
                  <a:lnTo>
                    <a:pt x="400812" y="1246631"/>
                  </a:lnTo>
                  <a:lnTo>
                    <a:pt x="400812" y="0"/>
                  </a:lnTo>
                  <a:close/>
                </a:path>
              </a:pathLst>
            </a:custGeom>
            <a:solidFill>
              <a:srgbClr val="11B9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674619" y="3968495"/>
              <a:ext cx="401320" cy="1247140"/>
            </a:xfrm>
            <a:custGeom>
              <a:avLst/>
              <a:gdLst/>
              <a:ahLst/>
              <a:cxnLst/>
              <a:rect l="l" t="t" r="r" b="b"/>
              <a:pathLst>
                <a:path w="401319" h="1247139">
                  <a:moveTo>
                    <a:pt x="0" y="1246631"/>
                  </a:moveTo>
                  <a:lnTo>
                    <a:pt x="400812" y="1246631"/>
                  </a:lnTo>
                  <a:lnTo>
                    <a:pt x="400812" y="0"/>
                  </a:lnTo>
                  <a:lnTo>
                    <a:pt x="0" y="0"/>
                  </a:lnTo>
                  <a:lnTo>
                    <a:pt x="0" y="1246631"/>
                  </a:lnTo>
                  <a:close/>
                </a:path>
              </a:pathLst>
            </a:custGeom>
            <a:ln w="12699">
              <a:solidFill>
                <a:srgbClr val="11B9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526536" y="2694431"/>
              <a:ext cx="399415" cy="1274445"/>
            </a:xfrm>
            <a:custGeom>
              <a:avLst/>
              <a:gdLst/>
              <a:ahLst/>
              <a:cxnLst/>
              <a:rect l="l" t="t" r="r" b="b"/>
              <a:pathLst>
                <a:path w="399414" h="1274445">
                  <a:moveTo>
                    <a:pt x="399288" y="0"/>
                  </a:moveTo>
                  <a:lnTo>
                    <a:pt x="0" y="0"/>
                  </a:lnTo>
                  <a:lnTo>
                    <a:pt x="0" y="1274064"/>
                  </a:lnTo>
                  <a:lnTo>
                    <a:pt x="399288" y="1274064"/>
                  </a:lnTo>
                  <a:lnTo>
                    <a:pt x="399288" y="0"/>
                  </a:lnTo>
                  <a:close/>
                </a:path>
              </a:pathLst>
            </a:custGeom>
            <a:solidFill>
              <a:srgbClr val="11B9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526536" y="2694431"/>
              <a:ext cx="399415" cy="1274445"/>
            </a:xfrm>
            <a:custGeom>
              <a:avLst/>
              <a:gdLst/>
              <a:ahLst/>
              <a:cxnLst/>
              <a:rect l="l" t="t" r="r" b="b"/>
              <a:pathLst>
                <a:path w="399414" h="1274445">
                  <a:moveTo>
                    <a:pt x="0" y="1274064"/>
                  </a:moveTo>
                  <a:lnTo>
                    <a:pt x="399288" y="1274064"/>
                  </a:lnTo>
                  <a:lnTo>
                    <a:pt x="399288" y="0"/>
                  </a:lnTo>
                  <a:lnTo>
                    <a:pt x="0" y="0"/>
                  </a:lnTo>
                  <a:lnTo>
                    <a:pt x="0" y="1274064"/>
                  </a:lnTo>
                  <a:close/>
                </a:path>
              </a:pathLst>
            </a:custGeom>
            <a:ln w="12700">
              <a:solidFill>
                <a:srgbClr val="11B9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227319" y="2514599"/>
              <a:ext cx="401320" cy="90170"/>
            </a:xfrm>
            <a:custGeom>
              <a:avLst/>
              <a:gdLst/>
              <a:ahLst/>
              <a:cxnLst/>
              <a:rect l="l" t="t" r="r" b="b"/>
              <a:pathLst>
                <a:path w="401320" h="90169">
                  <a:moveTo>
                    <a:pt x="400812" y="0"/>
                  </a:moveTo>
                  <a:lnTo>
                    <a:pt x="0" y="0"/>
                  </a:lnTo>
                  <a:lnTo>
                    <a:pt x="0" y="89915"/>
                  </a:lnTo>
                  <a:lnTo>
                    <a:pt x="400812" y="89915"/>
                  </a:lnTo>
                  <a:lnTo>
                    <a:pt x="400812" y="0"/>
                  </a:lnTo>
                  <a:close/>
                </a:path>
              </a:pathLst>
            </a:custGeom>
            <a:solidFill>
              <a:srgbClr val="11B9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227319" y="2514599"/>
              <a:ext cx="401320" cy="90170"/>
            </a:xfrm>
            <a:custGeom>
              <a:avLst/>
              <a:gdLst/>
              <a:ahLst/>
              <a:cxnLst/>
              <a:rect l="l" t="t" r="r" b="b"/>
              <a:pathLst>
                <a:path w="401320" h="90169">
                  <a:moveTo>
                    <a:pt x="0" y="89915"/>
                  </a:moveTo>
                  <a:lnTo>
                    <a:pt x="400812" y="89915"/>
                  </a:lnTo>
                  <a:lnTo>
                    <a:pt x="400812" y="0"/>
                  </a:lnTo>
                  <a:lnTo>
                    <a:pt x="0" y="0"/>
                  </a:lnTo>
                  <a:lnTo>
                    <a:pt x="0" y="89915"/>
                  </a:lnTo>
                  <a:close/>
                </a:path>
              </a:pathLst>
            </a:custGeom>
            <a:ln w="12700">
              <a:solidFill>
                <a:srgbClr val="11B9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928103" y="2164079"/>
              <a:ext cx="401320" cy="30480"/>
            </a:xfrm>
            <a:custGeom>
              <a:avLst/>
              <a:gdLst/>
              <a:ahLst/>
              <a:cxnLst/>
              <a:rect l="l" t="t" r="r" b="b"/>
              <a:pathLst>
                <a:path w="401320" h="30480">
                  <a:moveTo>
                    <a:pt x="400811" y="0"/>
                  </a:moveTo>
                  <a:lnTo>
                    <a:pt x="0" y="0"/>
                  </a:lnTo>
                  <a:lnTo>
                    <a:pt x="0" y="30479"/>
                  </a:lnTo>
                  <a:lnTo>
                    <a:pt x="400811" y="30479"/>
                  </a:lnTo>
                  <a:lnTo>
                    <a:pt x="400811" y="0"/>
                  </a:lnTo>
                  <a:close/>
                </a:path>
              </a:pathLst>
            </a:custGeom>
            <a:solidFill>
              <a:srgbClr val="7ADB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928103" y="2164079"/>
              <a:ext cx="401320" cy="30480"/>
            </a:xfrm>
            <a:custGeom>
              <a:avLst/>
              <a:gdLst/>
              <a:ahLst/>
              <a:cxnLst/>
              <a:rect l="l" t="t" r="r" b="b"/>
              <a:pathLst>
                <a:path w="401320" h="30480">
                  <a:moveTo>
                    <a:pt x="0" y="30479"/>
                  </a:moveTo>
                  <a:lnTo>
                    <a:pt x="400811" y="30479"/>
                  </a:lnTo>
                  <a:lnTo>
                    <a:pt x="400811" y="0"/>
                  </a:lnTo>
                  <a:lnTo>
                    <a:pt x="0" y="0"/>
                  </a:lnTo>
                  <a:lnTo>
                    <a:pt x="0" y="30479"/>
                  </a:lnTo>
                  <a:close/>
                </a:path>
              </a:pathLst>
            </a:custGeom>
            <a:ln w="12700">
              <a:solidFill>
                <a:srgbClr val="7ADB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674619" y="2514599"/>
              <a:ext cx="3804285" cy="1454150"/>
            </a:xfrm>
            <a:custGeom>
              <a:avLst/>
              <a:gdLst/>
              <a:ahLst/>
              <a:cxnLst/>
              <a:rect l="l" t="t" r="r" b="b"/>
              <a:pathLst>
                <a:path w="3804285" h="1454150">
                  <a:moveTo>
                    <a:pt x="0" y="1453895"/>
                  </a:moveTo>
                  <a:lnTo>
                    <a:pt x="1251077" y="1453895"/>
                  </a:lnTo>
                </a:path>
                <a:path w="3804285" h="1454150">
                  <a:moveTo>
                    <a:pt x="851916" y="179832"/>
                  </a:moveTo>
                  <a:lnTo>
                    <a:pt x="2102993" y="179832"/>
                  </a:lnTo>
                </a:path>
                <a:path w="3804285" h="1454150">
                  <a:moveTo>
                    <a:pt x="1702308" y="89915"/>
                  </a:moveTo>
                  <a:lnTo>
                    <a:pt x="2953385" y="89915"/>
                  </a:lnTo>
                </a:path>
                <a:path w="3804285" h="1454150">
                  <a:moveTo>
                    <a:pt x="2552700" y="0"/>
                  </a:moveTo>
                  <a:lnTo>
                    <a:pt x="3803777" y="0"/>
                  </a:lnTo>
                </a:path>
              </a:pathLst>
            </a:custGeom>
            <a:ln w="12700">
              <a:solidFill>
                <a:srgbClr val="11B9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/>
          <p:nvPr/>
        </p:nvSpPr>
        <p:spPr>
          <a:xfrm>
            <a:off x="1737360" y="3619500"/>
            <a:ext cx="314325" cy="361315"/>
          </a:xfrm>
          <a:custGeom>
            <a:avLst/>
            <a:gdLst/>
            <a:ahLst/>
            <a:cxnLst/>
            <a:rect l="l" t="t" r="r" b="b"/>
            <a:pathLst>
              <a:path w="314325" h="361314">
                <a:moveTo>
                  <a:pt x="156971" y="0"/>
                </a:moveTo>
                <a:lnTo>
                  <a:pt x="156971" y="90297"/>
                </a:lnTo>
                <a:lnTo>
                  <a:pt x="0" y="90297"/>
                </a:lnTo>
                <a:lnTo>
                  <a:pt x="0" y="270891"/>
                </a:lnTo>
                <a:lnTo>
                  <a:pt x="156971" y="270891"/>
                </a:lnTo>
                <a:lnTo>
                  <a:pt x="156971" y="361188"/>
                </a:lnTo>
                <a:lnTo>
                  <a:pt x="313944" y="180594"/>
                </a:lnTo>
                <a:lnTo>
                  <a:pt x="156971" y="0"/>
                </a:lnTo>
                <a:close/>
              </a:path>
            </a:pathLst>
          </a:custGeom>
          <a:solidFill>
            <a:srgbClr val="11B9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2409444" y="5294165"/>
          <a:ext cx="5923280" cy="4457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98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1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7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88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51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04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46685">
                <a:tc>
                  <a:txBody>
                    <a:bodyPr/>
                    <a:lstStyle/>
                    <a:p>
                      <a:pPr marR="57150" algn="ctr">
                        <a:lnSpc>
                          <a:spcPts val="105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Steuerberatung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ts val="105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Prüfung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ts val="105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Buchführungs-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ts val="105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Treuhand-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875" algn="ctr">
                        <a:lnSpc>
                          <a:spcPts val="105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Wirtschafts-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7465" algn="ctr">
                        <a:lnSpc>
                          <a:spcPts val="105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Sonstige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05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Gesamt-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R="20320" algn="ctr">
                        <a:lnSpc>
                          <a:spcPts val="11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&amp;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Vertretung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ts val="11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&amp;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Bilanzarbeit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ts val="110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tätigkeit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145" algn="ctr">
                        <a:lnSpc>
                          <a:spcPts val="110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beratende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9370" algn="ctr">
                        <a:lnSpc>
                          <a:spcPts val="110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Tätigkeit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110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schäden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145" algn="ctr">
                        <a:lnSpc>
                          <a:spcPts val="105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Tätigkeit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22" name="object 22"/>
          <p:cNvGrpSpPr/>
          <p:nvPr/>
        </p:nvGrpSpPr>
        <p:grpSpPr>
          <a:xfrm>
            <a:off x="6071361" y="2157729"/>
            <a:ext cx="2114550" cy="363220"/>
            <a:chOff x="6071361" y="2157729"/>
            <a:chExt cx="2114550" cy="363220"/>
          </a:xfrm>
        </p:grpSpPr>
        <p:sp>
          <p:nvSpPr>
            <p:cNvPr id="23" name="object 23"/>
            <p:cNvSpPr/>
            <p:nvPr/>
          </p:nvSpPr>
          <p:spPr>
            <a:xfrm>
              <a:off x="6077711" y="2185415"/>
              <a:ext cx="401320" cy="329565"/>
            </a:xfrm>
            <a:custGeom>
              <a:avLst/>
              <a:gdLst/>
              <a:ahLst/>
              <a:cxnLst/>
              <a:rect l="l" t="t" r="r" b="b"/>
              <a:pathLst>
                <a:path w="401320" h="329564">
                  <a:moveTo>
                    <a:pt x="400812" y="0"/>
                  </a:moveTo>
                  <a:lnTo>
                    <a:pt x="0" y="0"/>
                  </a:lnTo>
                  <a:lnTo>
                    <a:pt x="0" y="329184"/>
                  </a:lnTo>
                  <a:lnTo>
                    <a:pt x="400812" y="329184"/>
                  </a:lnTo>
                  <a:lnTo>
                    <a:pt x="400812" y="0"/>
                  </a:lnTo>
                  <a:close/>
                </a:path>
              </a:pathLst>
            </a:custGeom>
            <a:solidFill>
              <a:srgbClr val="11B9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077711" y="2164079"/>
              <a:ext cx="2101850" cy="350520"/>
            </a:xfrm>
            <a:custGeom>
              <a:avLst/>
              <a:gdLst/>
              <a:ahLst/>
              <a:cxnLst/>
              <a:rect l="l" t="t" r="r" b="b"/>
              <a:pathLst>
                <a:path w="2101850" h="350519">
                  <a:moveTo>
                    <a:pt x="0" y="350520"/>
                  </a:moveTo>
                  <a:lnTo>
                    <a:pt x="400812" y="350520"/>
                  </a:lnTo>
                  <a:lnTo>
                    <a:pt x="400812" y="21336"/>
                  </a:lnTo>
                  <a:lnTo>
                    <a:pt x="0" y="21336"/>
                  </a:lnTo>
                  <a:lnTo>
                    <a:pt x="0" y="350520"/>
                  </a:lnTo>
                  <a:close/>
                </a:path>
                <a:path w="2101850" h="350519">
                  <a:moveTo>
                    <a:pt x="0" y="21336"/>
                  </a:moveTo>
                  <a:lnTo>
                    <a:pt x="1251077" y="21336"/>
                  </a:lnTo>
                </a:path>
                <a:path w="2101850" h="350519">
                  <a:moveTo>
                    <a:pt x="850391" y="0"/>
                  </a:moveTo>
                  <a:lnTo>
                    <a:pt x="2101468" y="0"/>
                  </a:lnTo>
                </a:path>
              </a:pathLst>
            </a:custGeom>
            <a:ln w="12700">
              <a:solidFill>
                <a:srgbClr val="11B9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7805419" y="1961845"/>
            <a:ext cx="3492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Arial"/>
                <a:cs typeface="Arial"/>
              </a:rPr>
              <a:t>100%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387345" y="2157729"/>
            <a:ext cx="6045835" cy="3070860"/>
            <a:chOff x="2387345" y="2157729"/>
            <a:chExt cx="6045835" cy="3070860"/>
          </a:xfrm>
        </p:grpSpPr>
        <p:sp>
          <p:nvSpPr>
            <p:cNvPr id="27" name="object 27"/>
            <p:cNvSpPr/>
            <p:nvPr/>
          </p:nvSpPr>
          <p:spPr>
            <a:xfrm>
              <a:off x="2387345" y="5215889"/>
              <a:ext cx="6045835" cy="0"/>
            </a:xfrm>
            <a:custGeom>
              <a:avLst/>
              <a:gdLst/>
              <a:ahLst/>
              <a:cxnLst/>
              <a:rect l="l" t="t" r="r" b="b"/>
              <a:pathLst>
                <a:path w="6045834">
                  <a:moveTo>
                    <a:pt x="0" y="0"/>
                  </a:moveTo>
                  <a:lnTo>
                    <a:pt x="6045834" y="0"/>
                  </a:lnTo>
                </a:path>
              </a:pathLst>
            </a:custGeom>
            <a:ln w="25400">
              <a:solidFill>
                <a:srgbClr val="7ADB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928104" y="2164079"/>
              <a:ext cx="401320" cy="29209"/>
            </a:xfrm>
            <a:custGeom>
              <a:avLst/>
              <a:gdLst/>
              <a:ahLst/>
              <a:cxnLst/>
              <a:rect l="l" t="t" r="r" b="b"/>
              <a:pathLst>
                <a:path w="401320" h="29210">
                  <a:moveTo>
                    <a:pt x="400811" y="0"/>
                  </a:moveTo>
                  <a:lnTo>
                    <a:pt x="0" y="0"/>
                  </a:lnTo>
                  <a:lnTo>
                    <a:pt x="0" y="28955"/>
                  </a:lnTo>
                  <a:lnTo>
                    <a:pt x="400811" y="28955"/>
                  </a:lnTo>
                  <a:lnTo>
                    <a:pt x="400811" y="0"/>
                  </a:lnTo>
                  <a:close/>
                </a:path>
              </a:pathLst>
            </a:custGeom>
            <a:solidFill>
              <a:srgbClr val="11B9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928104" y="2164079"/>
              <a:ext cx="401320" cy="29209"/>
            </a:xfrm>
            <a:custGeom>
              <a:avLst/>
              <a:gdLst/>
              <a:ahLst/>
              <a:cxnLst/>
              <a:rect l="l" t="t" r="r" b="b"/>
              <a:pathLst>
                <a:path w="401320" h="29210">
                  <a:moveTo>
                    <a:pt x="0" y="28955"/>
                  </a:moveTo>
                  <a:lnTo>
                    <a:pt x="400811" y="28955"/>
                  </a:lnTo>
                  <a:lnTo>
                    <a:pt x="400811" y="0"/>
                  </a:lnTo>
                  <a:lnTo>
                    <a:pt x="0" y="0"/>
                  </a:lnTo>
                  <a:lnTo>
                    <a:pt x="0" y="28955"/>
                  </a:lnTo>
                  <a:close/>
                </a:path>
              </a:pathLst>
            </a:custGeom>
            <a:ln w="12700">
              <a:solidFill>
                <a:srgbClr val="11B9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3793997" y="5874816"/>
            <a:ext cx="3190240" cy="37338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226060" marR="5080" indent="-213360">
              <a:lnSpc>
                <a:spcPts val="1300"/>
              </a:lnSpc>
              <a:spcBef>
                <a:spcPts val="259"/>
              </a:spcBef>
            </a:pPr>
            <a:r>
              <a:rPr sz="1200" spc="-10" dirty="0">
                <a:solidFill>
                  <a:srgbClr val="11B9E6"/>
                </a:solidFill>
                <a:latin typeface="Arial"/>
                <a:cs typeface="Arial"/>
              </a:rPr>
              <a:t>Verhältnis</a:t>
            </a:r>
            <a:r>
              <a:rPr sz="1200" spc="-25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1B9E6"/>
                </a:solidFill>
                <a:latin typeface="Arial"/>
                <a:cs typeface="Arial"/>
              </a:rPr>
              <a:t>der</a:t>
            </a:r>
            <a:r>
              <a:rPr sz="1200" spc="5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1B9E6"/>
                </a:solidFill>
                <a:latin typeface="Arial"/>
                <a:cs typeface="Arial"/>
              </a:rPr>
              <a:t>Schadenzahlungen</a:t>
            </a:r>
            <a:r>
              <a:rPr sz="1200" spc="-30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1B9E6"/>
                </a:solidFill>
                <a:latin typeface="Arial"/>
                <a:cs typeface="Arial"/>
              </a:rPr>
              <a:t>bei</a:t>
            </a:r>
            <a:r>
              <a:rPr sz="1200" spc="5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1B9E6"/>
                </a:solidFill>
                <a:latin typeface="Arial"/>
                <a:cs typeface="Arial"/>
              </a:rPr>
              <a:t>der</a:t>
            </a:r>
            <a:r>
              <a:rPr sz="1200" spc="20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11B9E6"/>
                </a:solidFill>
                <a:latin typeface="Arial"/>
                <a:cs typeface="Arial"/>
              </a:rPr>
              <a:t>VSW </a:t>
            </a:r>
            <a:r>
              <a:rPr sz="1200" dirty="0">
                <a:solidFill>
                  <a:srgbClr val="11B9E6"/>
                </a:solidFill>
                <a:latin typeface="Arial"/>
                <a:cs typeface="Arial"/>
              </a:rPr>
              <a:t>in</a:t>
            </a:r>
            <a:r>
              <a:rPr sz="1200" spc="-20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1B9E6"/>
                </a:solidFill>
                <a:latin typeface="Arial"/>
                <a:cs typeface="Arial"/>
              </a:rPr>
              <a:t>den</a:t>
            </a:r>
            <a:r>
              <a:rPr sz="1200" spc="-25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1B9E6"/>
                </a:solidFill>
                <a:latin typeface="Arial"/>
                <a:cs typeface="Arial"/>
              </a:rPr>
              <a:t>letzten</a:t>
            </a:r>
            <a:r>
              <a:rPr sz="1200" spc="-20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1B9E6"/>
                </a:solidFill>
                <a:latin typeface="Arial"/>
                <a:cs typeface="Arial"/>
              </a:rPr>
              <a:t>20</a:t>
            </a:r>
            <a:r>
              <a:rPr sz="1200" spc="-25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1B9E6"/>
                </a:solidFill>
                <a:latin typeface="Arial"/>
                <a:cs typeface="Arial"/>
              </a:rPr>
              <a:t>Jahren</a:t>
            </a:r>
            <a:r>
              <a:rPr sz="1200" spc="-25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1B9E6"/>
                </a:solidFill>
                <a:latin typeface="Arial"/>
                <a:cs typeface="Arial"/>
              </a:rPr>
              <a:t>nach</a:t>
            </a:r>
            <a:r>
              <a:rPr sz="1200" spc="-50" dirty="0">
                <a:solidFill>
                  <a:srgbClr val="11B9E6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1B9E6"/>
                </a:solidFill>
                <a:latin typeface="Arial"/>
                <a:cs typeface="Arial"/>
              </a:rPr>
              <a:t>Tätigkeiten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32" name="object 3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645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Die</a:t>
            </a:r>
            <a:r>
              <a:rPr spc="-70" dirty="0"/>
              <a:t> </a:t>
            </a:r>
            <a:r>
              <a:rPr dirty="0"/>
              <a:t>Fallzahl</a:t>
            </a:r>
            <a:r>
              <a:rPr spc="-50" dirty="0"/>
              <a:t> </a:t>
            </a:r>
            <a:r>
              <a:rPr dirty="0"/>
              <a:t>der</a:t>
            </a:r>
            <a:r>
              <a:rPr spc="-55" dirty="0"/>
              <a:t> </a:t>
            </a:r>
            <a:r>
              <a:rPr dirty="0"/>
              <a:t>Tätigkeiten</a:t>
            </a:r>
            <a:r>
              <a:rPr spc="-30" dirty="0"/>
              <a:t> </a:t>
            </a:r>
            <a:r>
              <a:rPr dirty="0"/>
              <a:t>kann</a:t>
            </a:r>
            <a:r>
              <a:rPr spc="-55" dirty="0"/>
              <a:t> </a:t>
            </a:r>
            <a:r>
              <a:rPr dirty="0"/>
              <a:t>sich</a:t>
            </a:r>
            <a:r>
              <a:rPr spc="-55" dirty="0"/>
              <a:t> </a:t>
            </a:r>
            <a:r>
              <a:rPr spc="-10" dirty="0"/>
              <a:t>ändern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769619" y="1342644"/>
            <a:ext cx="7604759" cy="4897120"/>
            <a:chOff x="769619" y="1342644"/>
            <a:chExt cx="7604759" cy="48971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9619" y="1342644"/>
              <a:ext cx="7604759" cy="489661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078729" y="3871722"/>
              <a:ext cx="2849880" cy="1582420"/>
            </a:xfrm>
            <a:custGeom>
              <a:avLst/>
              <a:gdLst/>
              <a:ahLst/>
              <a:cxnLst/>
              <a:rect l="l" t="t" r="r" b="b"/>
              <a:pathLst>
                <a:path w="2849879" h="1582420">
                  <a:moveTo>
                    <a:pt x="0" y="790955"/>
                  </a:moveTo>
                  <a:lnTo>
                    <a:pt x="1096" y="726078"/>
                  </a:lnTo>
                  <a:lnTo>
                    <a:pt x="4328" y="662647"/>
                  </a:lnTo>
                  <a:lnTo>
                    <a:pt x="9612" y="600864"/>
                  </a:lnTo>
                  <a:lnTo>
                    <a:pt x="16861" y="540934"/>
                  </a:lnTo>
                  <a:lnTo>
                    <a:pt x="25991" y="483060"/>
                  </a:lnTo>
                  <a:lnTo>
                    <a:pt x="36916" y="427445"/>
                  </a:lnTo>
                  <a:lnTo>
                    <a:pt x="49552" y="374293"/>
                  </a:lnTo>
                  <a:lnTo>
                    <a:pt x="63812" y="323807"/>
                  </a:lnTo>
                  <a:lnTo>
                    <a:pt x="79613" y="276191"/>
                  </a:lnTo>
                  <a:lnTo>
                    <a:pt x="96869" y="231647"/>
                  </a:lnTo>
                  <a:lnTo>
                    <a:pt x="115494" y="190381"/>
                  </a:lnTo>
                  <a:lnTo>
                    <a:pt x="135404" y="152595"/>
                  </a:lnTo>
                  <a:lnTo>
                    <a:pt x="156513" y="118492"/>
                  </a:lnTo>
                  <a:lnTo>
                    <a:pt x="201989" y="62150"/>
                  </a:lnTo>
                  <a:lnTo>
                    <a:pt x="251241" y="22984"/>
                  </a:lnTo>
                  <a:lnTo>
                    <a:pt x="303587" y="2621"/>
                  </a:lnTo>
                  <a:lnTo>
                    <a:pt x="330708" y="0"/>
                  </a:lnTo>
                  <a:lnTo>
                    <a:pt x="357828" y="2621"/>
                  </a:lnTo>
                  <a:lnTo>
                    <a:pt x="410174" y="22984"/>
                  </a:lnTo>
                  <a:lnTo>
                    <a:pt x="459426" y="62150"/>
                  </a:lnTo>
                  <a:lnTo>
                    <a:pt x="504902" y="118492"/>
                  </a:lnTo>
                  <a:lnTo>
                    <a:pt x="526011" y="152595"/>
                  </a:lnTo>
                  <a:lnTo>
                    <a:pt x="545921" y="190381"/>
                  </a:lnTo>
                  <a:lnTo>
                    <a:pt x="564546" y="231648"/>
                  </a:lnTo>
                  <a:lnTo>
                    <a:pt x="581802" y="276191"/>
                  </a:lnTo>
                  <a:lnTo>
                    <a:pt x="597603" y="323807"/>
                  </a:lnTo>
                  <a:lnTo>
                    <a:pt x="611863" y="374293"/>
                  </a:lnTo>
                  <a:lnTo>
                    <a:pt x="624499" y="427445"/>
                  </a:lnTo>
                  <a:lnTo>
                    <a:pt x="635424" y="483060"/>
                  </a:lnTo>
                  <a:lnTo>
                    <a:pt x="644554" y="540934"/>
                  </a:lnTo>
                  <a:lnTo>
                    <a:pt x="651803" y="600864"/>
                  </a:lnTo>
                  <a:lnTo>
                    <a:pt x="657087" y="662647"/>
                  </a:lnTo>
                  <a:lnTo>
                    <a:pt x="660319" y="726078"/>
                  </a:lnTo>
                  <a:lnTo>
                    <a:pt x="661416" y="790955"/>
                  </a:lnTo>
                  <a:lnTo>
                    <a:pt x="660319" y="855833"/>
                  </a:lnTo>
                  <a:lnTo>
                    <a:pt x="657087" y="919264"/>
                  </a:lnTo>
                  <a:lnTo>
                    <a:pt x="651803" y="981047"/>
                  </a:lnTo>
                  <a:lnTo>
                    <a:pt x="644554" y="1040977"/>
                  </a:lnTo>
                  <a:lnTo>
                    <a:pt x="635424" y="1098851"/>
                  </a:lnTo>
                  <a:lnTo>
                    <a:pt x="624499" y="1154466"/>
                  </a:lnTo>
                  <a:lnTo>
                    <a:pt x="611863" y="1207618"/>
                  </a:lnTo>
                  <a:lnTo>
                    <a:pt x="597603" y="1258104"/>
                  </a:lnTo>
                  <a:lnTo>
                    <a:pt x="581802" y="1305720"/>
                  </a:lnTo>
                  <a:lnTo>
                    <a:pt x="564546" y="1350263"/>
                  </a:lnTo>
                  <a:lnTo>
                    <a:pt x="545921" y="1391530"/>
                  </a:lnTo>
                  <a:lnTo>
                    <a:pt x="526011" y="1429316"/>
                  </a:lnTo>
                  <a:lnTo>
                    <a:pt x="504902" y="1463419"/>
                  </a:lnTo>
                  <a:lnTo>
                    <a:pt x="459426" y="1519761"/>
                  </a:lnTo>
                  <a:lnTo>
                    <a:pt x="410174" y="1558927"/>
                  </a:lnTo>
                  <a:lnTo>
                    <a:pt x="357828" y="1579290"/>
                  </a:lnTo>
                  <a:lnTo>
                    <a:pt x="330708" y="1581911"/>
                  </a:lnTo>
                  <a:lnTo>
                    <a:pt x="303587" y="1579290"/>
                  </a:lnTo>
                  <a:lnTo>
                    <a:pt x="251241" y="1558927"/>
                  </a:lnTo>
                  <a:lnTo>
                    <a:pt x="201989" y="1519761"/>
                  </a:lnTo>
                  <a:lnTo>
                    <a:pt x="156513" y="1463419"/>
                  </a:lnTo>
                  <a:lnTo>
                    <a:pt x="135404" y="1429316"/>
                  </a:lnTo>
                  <a:lnTo>
                    <a:pt x="115494" y="1391530"/>
                  </a:lnTo>
                  <a:lnTo>
                    <a:pt x="96869" y="1350264"/>
                  </a:lnTo>
                  <a:lnTo>
                    <a:pt x="79613" y="1305720"/>
                  </a:lnTo>
                  <a:lnTo>
                    <a:pt x="63812" y="1258104"/>
                  </a:lnTo>
                  <a:lnTo>
                    <a:pt x="49552" y="1207618"/>
                  </a:lnTo>
                  <a:lnTo>
                    <a:pt x="36916" y="1154466"/>
                  </a:lnTo>
                  <a:lnTo>
                    <a:pt x="25991" y="1098851"/>
                  </a:lnTo>
                  <a:lnTo>
                    <a:pt x="16861" y="1040977"/>
                  </a:lnTo>
                  <a:lnTo>
                    <a:pt x="9612" y="981047"/>
                  </a:lnTo>
                  <a:lnTo>
                    <a:pt x="4328" y="919264"/>
                  </a:lnTo>
                  <a:lnTo>
                    <a:pt x="1096" y="855833"/>
                  </a:lnTo>
                  <a:lnTo>
                    <a:pt x="0" y="790955"/>
                  </a:lnTo>
                  <a:close/>
                </a:path>
                <a:path w="2849879" h="1582420">
                  <a:moveTo>
                    <a:pt x="1935479" y="1203959"/>
                  </a:moveTo>
                  <a:lnTo>
                    <a:pt x="1938556" y="1165395"/>
                  </a:lnTo>
                  <a:lnTo>
                    <a:pt x="1947556" y="1128137"/>
                  </a:lnTo>
                  <a:lnTo>
                    <a:pt x="1962137" y="1092433"/>
                  </a:lnTo>
                  <a:lnTo>
                    <a:pt x="1981955" y="1058531"/>
                  </a:lnTo>
                  <a:lnTo>
                    <a:pt x="2006667" y="1026679"/>
                  </a:lnTo>
                  <a:lnTo>
                    <a:pt x="2035930" y="997126"/>
                  </a:lnTo>
                  <a:lnTo>
                    <a:pt x="2069401" y="970121"/>
                  </a:lnTo>
                  <a:lnTo>
                    <a:pt x="2106736" y="945910"/>
                  </a:lnTo>
                  <a:lnTo>
                    <a:pt x="2147593" y="924743"/>
                  </a:lnTo>
                  <a:lnTo>
                    <a:pt x="2191627" y="906868"/>
                  </a:lnTo>
                  <a:lnTo>
                    <a:pt x="2238496" y="892533"/>
                  </a:lnTo>
                  <a:lnTo>
                    <a:pt x="2287857" y="881987"/>
                  </a:lnTo>
                  <a:lnTo>
                    <a:pt x="2339366" y="875477"/>
                  </a:lnTo>
                  <a:lnTo>
                    <a:pt x="2392679" y="873251"/>
                  </a:lnTo>
                  <a:lnTo>
                    <a:pt x="2445993" y="875477"/>
                  </a:lnTo>
                  <a:lnTo>
                    <a:pt x="2497502" y="881987"/>
                  </a:lnTo>
                  <a:lnTo>
                    <a:pt x="2546863" y="892533"/>
                  </a:lnTo>
                  <a:lnTo>
                    <a:pt x="2593732" y="906868"/>
                  </a:lnTo>
                  <a:lnTo>
                    <a:pt x="2637766" y="924743"/>
                  </a:lnTo>
                  <a:lnTo>
                    <a:pt x="2678623" y="945910"/>
                  </a:lnTo>
                  <a:lnTo>
                    <a:pt x="2715958" y="970121"/>
                  </a:lnTo>
                  <a:lnTo>
                    <a:pt x="2749429" y="997126"/>
                  </a:lnTo>
                  <a:lnTo>
                    <a:pt x="2778692" y="1026679"/>
                  </a:lnTo>
                  <a:lnTo>
                    <a:pt x="2803404" y="1058531"/>
                  </a:lnTo>
                  <a:lnTo>
                    <a:pt x="2823222" y="1092433"/>
                  </a:lnTo>
                  <a:lnTo>
                    <a:pt x="2837803" y="1128137"/>
                  </a:lnTo>
                  <a:lnTo>
                    <a:pt x="2846803" y="1165395"/>
                  </a:lnTo>
                  <a:lnTo>
                    <a:pt x="2849879" y="1203959"/>
                  </a:lnTo>
                  <a:lnTo>
                    <a:pt x="2846803" y="1242524"/>
                  </a:lnTo>
                  <a:lnTo>
                    <a:pt x="2837803" y="1279782"/>
                  </a:lnTo>
                  <a:lnTo>
                    <a:pt x="2823222" y="1315486"/>
                  </a:lnTo>
                  <a:lnTo>
                    <a:pt x="2803404" y="1349388"/>
                  </a:lnTo>
                  <a:lnTo>
                    <a:pt x="2778692" y="1381240"/>
                  </a:lnTo>
                  <a:lnTo>
                    <a:pt x="2749429" y="1410793"/>
                  </a:lnTo>
                  <a:lnTo>
                    <a:pt x="2715958" y="1437798"/>
                  </a:lnTo>
                  <a:lnTo>
                    <a:pt x="2678623" y="1462009"/>
                  </a:lnTo>
                  <a:lnTo>
                    <a:pt x="2637766" y="1483176"/>
                  </a:lnTo>
                  <a:lnTo>
                    <a:pt x="2593732" y="1501051"/>
                  </a:lnTo>
                  <a:lnTo>
                    <a:pt x="2546863" y="1515386"/>
                  </a:lnTo>
                  <a:lnTo>
                    <a:pt x="2497502" y="1525932"/>
                  </a:lnTo>
                  <a:lnTo>
                    <a:pt x="2445993" y="1532442"/>
                  </a:lnTo>
                  <a:lnTo>
                    <a:pt x="2392679" y="1534667"/>
                  </a:lnTo>
                  <a:lnTo>
                    <a:pt x="2339366" y="1532442"/>
                  </a:lnTo>
                  <a:lnTo>
                    <a:pt x="2287857" y="1525932"/>
                  </a:lnTo>
                  <a:lnTo>
                    <a:pt x="2238496" y="1515386"/>
                  </a:lnTo>
                  <a:lnTo>
                    <a:pt x="2191627" y="1501051"/>
                  </a:lnTo>
                  <a:lnTo>
                    <a:pt x="2147593" y="1483176"/>
                  </a:lnTo>
                  <a:lnTo>
                    <a:pt x="2106736" y="1462009"/>
                  </a:lnTo>
                  <a:lnTo>
                    <a:pt x="2069401" y="1437798"/>
                  </a:lnTo>
                  <a:lnTo>
                    <a:pt x="2035930" y="1410793"/>
                  </a:lnTo>
                  <a:lnTo>
                    <a:pt x="2006667" y="1381240"/>
                  </a:lnTo>
                  <a:lnTo>
                    <a:pt x="1981955" y="1349388"/>
                  </a:lnTo>
                  <a:lnTo>
                    <a:pt x="1962137" y="1315486"/>
                  </a:lnTo>
                  <a:lnTo>
                    <a:pt x="1947556" y="1279782"/>
                  </a:lnTo>
                  <a:lnTo>
                    <a:pt x="1938556" y="1242524"/>
                  </a:lnTo>
                  <a:lnTo>
                    <a:pt x="1935479" y="1203959"/>
                  </a:lnTo>
                  <a:close/>
                </a:path>
              </a:pathLst>
            </a:custGeom>
            <a:ln w="19050">
              <a:solidFill>
                <a:srgbClr val="7A7A7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645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Die</a:t>
            </a:r>
            <a:r>
              <a:rPr spc="-70" dirty="0"/>
              <a:t> </a:t>
            </a:r>
            <a:r>
              <a:rPr dirty="0"/>
              <a:t>Fallzahl</a:t>
            </a:r>
            <a:r>
              <a:rPr spc="-50" dirty="0"/>
              <a:t> </a:t>
            </a:r>
            <a:r>
              <a:rPr dirty="0"/>
              <a:t>der</a:t>
            </a:r>
            <a:r>
              <a:rPr spc="-55" dirty="0"/>
              <a:t> </a:t>
            </a:r>
            <a:r>
              <a:rPr dirty="0"/>
              <a:t>Tätigkeiten</a:t>
            </a:r>
            <a:r>
              <a:rPr spc="-30" dirty="0"/>
              <a:t> </a:t>
            </a:r>
            <a:r>
              <a:rPr dirty="0"/>
              <a:t>kann</a:t>
            </a:r>
            <a:r>
              <a:rPr spc="-55" dirty="0"/>
              <a:t> </a:t>
            </a:r>
            <a:r>
              <a:rPr dirty="0"/>
              <a:t>sich</a:t>
            </a:r>
            <a:r>
              <a:rPr spc="-55" dirty="0"/>
              <a:t> </a:t>
            </a:r>
            <a:r>
              <a:rPr spc="-10" dirty="0"/>
              <a:t>ändern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786383" y="1304544"/>
            <a:ext cx="7592695" cy="4973320"/>
            <a:chOff x="786383" y="1304544"/>
            <a:chExt cx="7592695" cy="49733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6383" y="1304544"/>
              <a:ext cx="7592568" cy="497281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218937" y="4312158"/>
              <a:ext cx="2839720" cy="1249680"/>
            </a:xfrm>
            <a:custGeom>
              <a:avLst/>
              <a:gdLst/>
              <a:ahLst/>
              <a:cxnLst/>
              <a:rect l="l" t="t" r="r" b="b"/>
              <a:pathLst>
                <a:path w="2839720" h="1249679">
                  <a:moveTo>
                    <a:pt x="0" y="1068324"/>
                  </a:moveTo>
                  <a:lnTo>
                    <a:pt x="5978" y="1026727"/>
                  </a:lnTo>
                  <a:lnTo>
                    <a:pt x="23006" y="988549"/>
                  </a:lnTo>
                  <a:lnTo>
                    <a:pt x="49725" y="954877"/>
                  </a:lnTo>
                  <a:lnTo>
                    <a:pt x="84775" y="926796"/>
                  </a:lnTo>
                  <a:lnTo>
                    <a:pt x="126796" y="905393"/>
                  </a:lnTo>
                  <a:lnTo>
                    <a:pt x="174429" y="891755"/>
                  </a:lnTo>
                  <a:lnTo>
                    <a:pt x="226313" y="886968"/>
                  </a:lnTo>
                  <a:lnTo>
                    <a:pt x="278198" y="891755"/>
                  </a:lnTo>
                  <a:lnTo>
                    <a:pt x="325831" y="905393"/>
                  </a:lnTo>
                  <a:lnTo>
                    <a:pt x="367852" y="926796"/>
                  </a:lnTo>
                  <a:lnTo>
                    <a:pt x="402902" y="954877"/>
                  </a:lnTo>
                  <a:lnTo>
                    <a:pt x="429621" y="988549"/>
                  </a:lnTo>
                  <a:lnTo>
                    <a:pt x="446649" y="1026727"/>
                  </a:lnTo>
                  <a:lnTo>
                    <a:pt x="452627" y="1068324"/>
                  </a:lnTo>
                  <a:lnTo>
                    <a:pt x="446649" y="1109920"/>
                  </a:lnTo>
                  <a:lnTo>
                    <a:pt x="429621" y="1148098"/>
                  </a:lnTo>
                  <a:lnTo>
                    <a:pt x="402902" y="1181770"/>
                  </a:lnTo>
                  <a:lnTo>
                    <a:pt x="367852" y="1209851"/>
                  </a:lnTo>
                  <a:lnTo>
                    <a:pt x="325831" y="1231254"/>
                  </a:lnTo>
                  <a:lnTo>
                    <a:pt x="278198" y="1244892"/>
                  </a:lnTo>
                  <a:lnTo>
                    <a:pt x="226313" y="1249680"/>
                  </a:lnTo>
                  <a:lnTo>
                    <a:pt x="174429" y="1244892"/>
                  </a:lnTo>
                  <a:lnTo>
                    <a:pt x="126796" y="1231254"/>
                  </a:lnTo>
                  <a:lnTo>
                    <a:pt x="84775" y="1209851"/>
                  </a:lnTo>
                  <a:lnTo>
                    <a:pt x="49725" y="1181770"/>
                  </a:lnTo>
                  <a:lnTo>
                    <a:pt x="23006" y="1148098"/>
                  </a:lnTo>
                  <a:lnTo>
                    <a:pt x="5978" y="1109920"/>
                  </a:lnTo>
                  <a:lnTo>
                    <a:pt x="0" y="1068324"/>
                  </a:lnTo>
                  <a:close/>
                </a:path>
                <a:path w="2839720" h="1249679">
                  <a:moveTo>
                    <a:pt x="1872995" y="623316"/>
                  </a:moveTo>
                  <a:lnTo>
                    <a:pt x="1874769" y="569526"/>
                  </a:lnTo>
                  <a:lnTo>
                    <a:pt x="1879992" y="517009"/>
                  </a:lnTo>
                  <a:lnTo>
                    <a:pt x="1888519" y="465951"/>
                  </a:lnTo>
                  <a:lnTo>
                    <a:pt x="1900207" y="416539"/>
                  </a:lnTo>
                  <a:lnTo>
                    <a:pt x="1914909" y="368959"/>
                  </a:lnTo>
                  <a:lnTo>
                    <a:pt x="1932481" y="323400"/>
                  </a:lnTo>
                  <a:lnTo>
                    <a:pt x="1952778" y="280047"/>
                  </a:lnTo>
                  <a:lnTo>
                    <a:pt x="1975654" y="239088"/>
                  </a:lnTo>
                  <a:lnTo>
                    <a:pt x="2000966" y="200709"/>
                  </a:lnTo>
                  <a:lnTo>
                    <a:pt x="2028567" y="165098"/>
                  </a:lnTo>
                  <a:lnTo>
                    <a:pt x="2058314" y="132442"/>
                  </a:lnTo>
                  <a:lnTo>
                    <a:pt x="2090060" y="102928"/>
                  </a:lnTo>
                  <a:lnTo>
                    <a:pt x="2123661" y="76742"/>
                  </a:lnTo>
                  <a:lnTo>
                    <a:pt x="2158972" y="54072"/>
                  </a:lnTo>
                  <a:lnTo>
                    <a:pt x="2195848" y="35105"/>
                  </a:lnTo>
                  <a:lnTo>
                    <a:pt x="2234145" y="20027"/>
                  </a:lnTo>
                  <a:lnTo>
                    <a:pt x="2273716" y="9025"/>
                  </a:lnTo>
                  <a:lnTo>
                    <a:pt x="2314417" y="2287"/>
                  </a:lnTo>
                  <a:lnTo>
                    <a:pt x="2356104" y="0"/>
                  </a:lnTo>
                  <a:lnTo>
                    <a:pt x="2397790" y="2287"/>
                  </a:lnTo>
                  <a:lnTo>
                    <a:pt x="2438491" y="9025"/>
                  </a:lnTo>
                  <a:lnTo>
                    <a:pt x="2478062" y="20027"/>
                  </a:lnTo>
                  <a:lnTo>
                    <a:pt x="2516359" y="35105"/>
                  </a:lnTo>
                  <a:lnTo>
                    <a:pt x="2553235" y="54072"/>
                  </a:lnTo>
                  <a:lnTo>
                    <a:pt x="2588546" y="76742"/>
                  </a:lnTo>
                  <a:lnTo>
                    <a:pt x="2622147" y="102928"/>
                  </a:lnTo>
                  <a:lnTo>
                    <a:pt x="2653893" y="132442"/>
                  </a:lnTo>
                  <a:lnTo>
                    <a:pt x="2683640" y="165098"/>
                  </a:lnTo>
                  <a:lnTo>
                    <a:pt x="2711241" y="200709"/>
                  </a:lnTo>
                  <a:lnTo>
                    <a:pt x="2736553" y="239088"/>
                  </a:lnTo>
                  <a:lnTo>
                    <a:pt x="2759429" y="280047"/>
                  </a:lnTo>
                  <a:lnTo>
                    <a:pt x="2779726" y="323400"/>
                  </a:lnTo>
                  <a:lnTo>
                    <a:pt x="2797298" y="368959"/>
                  </a:lnTo>
                  <a:lnTo>
                    <a:pt x="2812000" y="416539"/>
                  </a:lnTo>
                  <a:lnTo>
                    <a:pt x="2823688" y="465951"/>
                  </a:lnTo>
                  <a:lnTo>
                    <a:pt x="2832215" y="517009"/>
                  </a:lnTo>
                  <a:lnTo>
                    <a:pt x="2837438" y="569526"/>
                  </a:lnTo>
                  <a:lnTo>
                    <a:pt x="2839212" y="623316"/>
                  </a:lnTo>
                  <a:lnTo>
                    <a:pt x="2837438" y="677105"/>
                  </a:lnTo>
                  <a:lnTo>
                    <a:pt x="2832215" y="729622"/>
                  </a:lnTo>
                  <a:lnTo>
                    <a:pt x="2823688" y="780680"/>
                  </a:lnTo>
                  <a:lnTo>
                    <a:pt x="2812000" y="830092"/>
                  </a:lnTo>
                  <a:lnTo>
                    <a:pt x="2797298" y="877672"/>
                  </a:lnTo>
                  <a:lnTo>
                    <a:pt x="2779726" y="923231"/>
                  </a:lnTo>
                  <a:lnTo>
                    <a:pt x="2759429" y="966584"/>
                  </a:lnTo>
                  <a:lnTo>
                    <a:pt x="2736553" y="1007543"/>
                  </a:lnTo>
                  <a:lnTo>
                    <a:pt x="2711241" y="1045922"/>
                  </a:lnTo>
                  <a:lnTo>
                    <a:pt x="2683640" y="1081533"/>
                  </a:lnTo>
                  <a:lnTo>
                    <a:pt x="2653893" y="1114189"/>
                  </a:lnTo>
                  <a:lnTo>
                    <a:pt x="2622147" y="1143703"/>
                  </a:lnTo>
                  <a:lnTo>
                    <a:pt x="2588546" y="1169889"/>
                  </a:lnTo>
                  <a:lnTo>
                    <a:pt x="2553235" y="1192559"/>
                  </a:lnTo>
                  <a:lnTo>
                    <a:pt x="2516359" y="1211526"/>
                  </a:lnTo>
                  <a:lnTo>
                    <a:pt x="2478062" y="1226604"/>
                  </a:lnTo>
                  <a:lnTo>
                    <a:pt x="2438491" y="1237606"/>
                  </a:lnTo>
                  <a:lnTo>
                    <a:pt x="2397790" y="1244344"/>
                  </a:lnTo>
                  <a:lnTo>
                    <a:pt x="2356104" y="1246632"/>
                  </a:lnTo>
                  <a:lnTo>
                    <a:pt x="2314417" y="1244344"/>
                  </a:lnTo>
                  <a:lnTo>
                    <a:pt x="2273716" y="1237606"/>
                  </a:lnTo>
                  <a:lnTo>
                    <a:pt x="2234145" y="1226604"/>
                  </a:lnTo>
                  <a:lnTo>
                    <a:pt x="2195848" y="1211526"/>
                  </a:lnTo>
                  <a:lnTo>
                    <a:pt x="2158972" y="1192559"/>
                  </a:lnTo>
                  <a:lnTo>
                    <a:pt x="2123661" y="1169889"/>
                  </a:lnTo>
                  <a:lnTo>
                    <a:pt x="2090060" y="1143703"/>
                  </a:lnTo>
                  <a:lnTo>
                    <a:pt x="2058314" y="1114189"/>
                  </a:lnTo>
                  <a:lnTo>
                    <a:pt x="2028567" y="1081533"/>
                  </a:lnTo>
                  <a:lnTo>
                    <a:pt x="2000966" y="1045922"/>
                  </a:lnTo>
                  <a:lnTo>
                    <a:pt x="1975654" y="1007543"/>
                  </a:lnTo>
                  <a:lnTo>
                    <a:pt x="1952778" y="966584"/>
                  </a:lnTo>
                  <a:lnTo>
                    <a:pt x="1932481" y="923231"/>
                  </a:lnTo>
                  <a:lnTo>
                    <a:pt x="1914909" y="877672"/>
                  </a:lnTo>
                  <a:lnTo>
                    <a:pt x="1900207" y="830092"/>
                  </a:lnTo>
                  <a:lnTo>
                    <a:pt x="1888519" y="780680"/>
                  </a:lnTo>
                  <a:lnTo>
                    <a:pt x="1879992" y="729622"/>
                  </a:lnTo>
                  <a:lnTo>
                    <a:pt x="1874769" y="677105"/>
                  </a:lnTo>
                  <a:lnTo>
                    <a:pt x="1872995" y="623316"/>
                  </a:lnTo>
                  <a:close/>
                </a:path>
              </a:pathLst>
            </a:custGeom>
            <a:ln w="19050">
              <a:solidFill>
                <a:srgbClr val="7A7A7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73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Agenda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386077" y="1731010"/>
            <a:ext cx="30156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"/>
                <a:cs typeface="Arial"/>
              </a:rPr>
              <a:t>Allgemein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/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Haftungslage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der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WP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7868" y="1600200"/>
            <a:ext cx="541020" cy="53975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636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94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7868" y="2423160"/>
            <a:ext cx="541020" cy="541020"/>
          </a:xfrm>
          <a:prstGeom prst="rect">
            <a:avLst/>
          </a:prstGeom>
          <a:solidFill>
            <a:srgbClr val="B18D35"/>
          </a:solidFill>
        </p:spPr>
        <p:txBody>
          <a:bodyPr vert="horz" wrap="square" lIns="0" tIns="1276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5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86077" y="3420617"/>
            <a:ext cx="47961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"/>
                <a:cs typeface="Arial"/>
              </a:rPr>
              <a:t>Staatliche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Hilfsmaßnahmen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und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deren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Auswirkungen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86077" y="4244466"/>
            <a:ext cx="15824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"/>
                <a:cs typeface="Arial"/>
              </a:rPr>
              <a:t>Lessons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Learned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7868" y="3288791"/>
            <a:ext cx="541020" cy="53975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76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5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86077" y="5068315"/>
            <a:ext cx="4660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Arial"/>
                <a:cs typeface="Arial"/>
              </a:rPr>
              <a:t>Fazit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0248" y="4111752"/>
            <a:ext cx="541020" cy="54102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827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10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0509" y="2337054"/>
            <a:ext cx="8406765" cy="731520"/>
          </a:xfrm>
          <a:prstGeom prst="rect">
            <a:avLst/>
          </a:prstGeom>
          <a:ln w="28575">
            <a:solidFill>
              <a:srgbClr val="B18D35"/>
            </a:solidFill>
          </a:ln>
        </p:spPr>
        <p:txBody>
          <a:bodyPr vert="horz" wrap="square" lIns="0" tIns="231140" rIns="0" bIns="0" rtlCol="0">
            <a:spAutoFit/>
          </a:bodyPr>
          <a:lstStyle/>
          <a:p>
            <a:pPr marL="1127760">
              <a:lnSpc>
                <a:spcPct val="100000"/>
              </a:lnSpc>
              <a:spcBef>
                <a:spcPts val="1820"/>
              </a:spcBef>
            </a:pPr>
            <a:r>
              <a:rPr sz="1600" dirty="0">
                <a:latin typeface="Arial"/>
                <a:cs typeface="Arial"/>
              </a:rPr>
              <a:t>Von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der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Wirtschaftskrise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zur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Haftungskrise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7868" y="4936235"/>
            <a:ext cx="541020" cy="539750"/>
          </a:xfrm>
          <a:prstGeom prst="rect">
            <a:avLst/>
          </a:prstGeom>
          <a:solidFill>
            <a:srgbClr val="11B9E6"/>
          </a:solidFill>
        </p:spPr>
        <p:txBody>
          <a:bodyPr vert="horz" wrap="square" lIns="0" tIns="1276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5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/>
              <a:t>Die</a:t>
            </a:r>
            <a:r>
              <a:rPr spc="-55" dirty="0"/>
              <a:t> </a:t>
            </a:r>
            <a:r>
              <a:rPr dirty="0"/>
              <a:t>aktuelle</a:t>
            </a:r>
            <a:r>
              <a:rPr spc="-25" dirty="0"/>
              <a:t> </a:t>
            </a:r>
            <a:r>
              <a:rPr spc="-10" dirty="0"/>
              <a:t>Wirtschaftskrise</a:t>
            </a:r>
            <a:r>
              <a:rPr spc="-25" dirty="0"/>
              <a:t> </a:t>
            </a:r>
            <a:r>
              <a:rPr dirty="0"/>
              <a:t>ist</a:t>
            </a:r>
            <a:r>
              <a:rPr spc="-35" dirty="0"/>
              <a:t> </a:t>
            </a:r>
            <a:r>
              <a:rPr dirty="0"/>
              <a:t>in</a:t>
            </a:r>
            <a:r>
              <a:rPr spc="-35" dirty="0"/>
              <a:t> </a:t>
            </a:r>
            <a:r>
              <a:rPr dirty="0"/>
              <a:t>den</a:t>
            </a:r>
            <a:r>
              <a:rPr spc="-35" dirty="0"/>
              <a:t> </a:t>
            </a:r>
            <a:r>
              <a:rPr spc="-10" dirty="0"/>
              <a:t>aktuellen Haftpflichtstatistiken</a:t>
            </a:r>
            <a:r>
              <a:rPr spc="15" dirty="0"/>
              <a:t> </a:t>
            </a:r>
            <a:r>
              <a:rPr dirty="0"/>
              <a:t>noch</a:t>
            </a:r>
            <a:r>
              <a:rPr spc="-35" dirty="0"/>
              <a:t> </a:t>
            </a:r>
            <a:r>
              <a:rPr dirty="0"/>
              <a:t>nicht</a:t>
            </a:r>
            <a:r>
              <a:rPr spc="-15" dirty="0"/>
              <a:t> </a:t>
            </a:r>
            <a:r>
              <a:rPr spc="-10" dirty="0"/>
              <a:t>sichtbar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20996" y="2505455"/>
            <a:ext cx="3930396" cy="263804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440307" y="5270753"/>
            <a:ext cx="1570355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01295" algn="l"/>
              </a:tabLst>
            </a:pPr>
            <a:r>
              <a:rPr sz="750" spc="-50" dirty="0">
                <a:solidFill>
                  <a:srgbClr val="11B9E6"/>
                </a:solidFill>
                <a:latin typeface="Arial"/>
                <a:cs typeface="Arial"/>
              </a:rPr>
              <a:t>»</a:t>
            </a:r>
            <a:r>
              <a:rPr sz="750" dirty="0">
                <a:solidFill>
                  <a:srgbClr val="11B9E6"/>
                </a:solidFill>
                <a:latin typeface="Arial"/>
                <a:cs typeface="Arial"/>
              </a:rPr>
              <a:t>	</a:t>
            </a:r>
            <a:r>
              <a:rPr sz="750" dirty="0">
                <a:latin typeface="Arial"/>
                <a:cs typeface="Arial"/>
              </a:rPr>
              <a:t>Quelle: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spc="-10" dirty="0">
                <a:latin typeface="Arial"/>
                <a:cs typeface="Arial"/>
              </a:rPr>
              <a:t>statistisches</a:t>
            </a:r>
            <a:r>
              <a:rPr sz="750" spc="25" dirty="0">
                <a:latin typeface="Arial"/>
                <a:cs typeface="Arial"/>
              </a:rPr>
              <a:t> </a:t>
            </a:r>
            <a:r>
              <a:rPr sz="750" spc="-10" dirty="0">
                <a:latin typeface="Arial"/>
                <a:cs typeface="Arial"/>
              </a:rPr>
              <a:t>Bundesamt</a:t>
            </a:r>
            <a:endParaRPr sz="7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58103" y="5270753"/>
            <a:ext cx="761365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01295" algn="l"/>
              </a:tabLst>
            </a:pPr>
            <a:r>
              <a:rPr sz="750" spc="-50" dirty="0">
                <a:solidFill>
                  <a:srgbClr val="11B9E6"/>
                </a:solidFill>
                <a:latin typeface="Arial"/>
                <a:cs typeface="Arial"/>
              </a:rPr>
              <a:t>»</a:t>
            </a:r>
            <a:r>
              <a:rPr sz="750" dirty="0">
                <a:solidFill>
                  <a:srgbClr val="11B9E6"/>
                </a:solidFill>
                <a:latin typeface="Arial"/>
                <a:cs typeface="Arial"/>
              </a:rPr>
              <a:t>	</a:t>
            </a:r>
            <a:r>
              <a:rPr sz="750" dirty="0">
                <a:latin typeface="Arial"/>
                <a:cs typeface="Arial"/>
              </a:rPr>
              <a:t>Quelle:</a:t>
            </a:r>
            <a:r>
              <a:rPr sz="750" spc="-5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VSW</a:t>
            </a:r>
            <a:endParaRPr sz="75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8411" y="2505455"/>
            <a:ext cx="4578096" cy="2638044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24.08.2026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®</a:t>
            </a:r>
            <a:r>
              <a:rPr spc="-15" dirty="0"/>
              <a:t> </a:t>
            </a:r>
            <a:r>
              <a:rPr dirty="0"/>
              <a:t>2026</a:t>
            </a:r>
            <a:r>
              <a:rPr spc="-5" dirty="0"/>
              <a:t> </a:t>
            </a:r>
            <a:r>
              <a:rPr dirty="0"/>
              <a:t>VSW</a:t>
            </a:r>
            <a:r>
              <a:rPr spc="195" dirty="0"/>
              <a:t> </a:t>
            </a:r>
            <a:r>
              <a:rPr dirty="0"/>
              <a:t>–</a:t>
            </a:r>
            <a:r>
              <a:rPr spc="210" dirty="0"/>
              <a:t> </a:t>
            </a:r>
            <a:r>
              <a:rPr dirty="0"/>
              <a:t>GdW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Nationaler</a:t>
            </a:r>
            <a:r>
              <a:rPr spc="-5" dirty="0"/>
              <a:t> </a:t>
            </a:r>
            <a:r>
              <a:rPr spc="-10" dirty="0"/>
              <a:t>Prüferkongress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934</Words>
  <Application>Microsoft Office PowerPoint</Application>
  <PresentationFormat>Bildschirmpräsentation (4:3)</PresentationFormat>
  <Paragraphs>310</Paragraphs>
  <Slides>22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Office Theme</vt:lpstr>
      <vt:lpstr>PowerPoint-Präsentation</vt:lpstr>
      <vt:lpstr>Agenda</vt:lpstr>
      <vt:lpstr>Agenda</vt:lpstr>
      <vt:lpstr>Haftungsrisiken des Berufsstands verwirklichen sich oft</vt:lpstr>
      <vt:lpstr>Die Steuerberatung verursacht (noch) die größten Gesamtschadenzahlungen</vt:lpstr>
      <vt:lpstr>Die Fallzahl der Tätigkeiten kann sich ändern</vt:lpstr>
      <vt:lpstr>Die Fallzahl der Tätigkeiten kann sich ändern</vt:lpstr>
      <vt:lpstr>Agenda</vt:lpstr>
      <vt:lpstr>Die aktuelle Wirtschaftskrise ist in den aktuellen Haftpflichtstatistiken noch nicht sichtbar</vt:lpstr>
      <vt:lpstr>Von der Wirtschaftskrise zur Haftungskrise: Zusammenhänge</vt:lpstr>
      <vt:lpstr>Einige Tätigkeiten bieten dem Insolvenzverwalter häufig Anlass zur Anspruchserhebung</vt:lpstr>
      <vt:lpstr>Der Wirtschaftsprüfer in Krisenzeiten: Jahresabschlussprüfung</vt:lpstr>
      <vt:lpstr>Der Wirtschaftsprüfer in Krisenzeiten: Jahresabschlusserstellung</vt:lpstr>
      <vt:lpstr>Der Wirtschaftsprüfer in Krisenzeiten: S 6-Gutachten</vt:lpstr>
      <vt:lpstr>Agenda</vt:lpstr>
      <vt:lpstr>Staatliche Hilfsmaßnahmen zur Abmilderung der Krise führen häufig zu Haftungssituationen für Berufsträger</vt:lpstr>
      <vt:lpstr>Die Ausgestaltung staatlicher Hilfsmaßnahmen erschwert oftmals die fehlerfreie Unterstützung durch Berufsträger</vt:lpstr>
      <vt:lpstr>Agenda</vt:lpstr>
      <vt:lpstr>Das Modell der Genossenschaft kann missbraucht werden</vt:lpstr>
      <vt:lpstr>Agenda</vt:lpstr>
      <vt:lpstr>Wirtschaftskrisen haben häufig vielschichtige Auswirkungen auf den Berufsstand</vt:lpstr>
      <vt:lpstr>Haben Sie Fragen, Anregungen oder Diskussionsbedarf? Sprechen Sie uns 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Toporis-Schmitt, Editha</dc:creator>
  <cp:lastModifiedBy>Manthey, Melanie</cp:lastModifiedBy>
  <cp:revision>1</cp:revision>
  <dcterms:created xsi:type="dcterms:W3CDTF">2026-08-24T06:19:07Z</dcterms:created>
  <dcterms:modified xsi:type="dcterms:W3CDTF">2026-08-24T06:20:40Z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2026-08-11T00:00:00Z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2026-08-24T00:00:00Z</vt:filetime>
  </property>
  <property fmtid="{D5CDD505-2E9C-101B-9397-08002B2CF9AE}" pid="5" name="Producer">
    <vt:lpwstr>Microsoft® PowerPoint® LTSC</vt:lpwstr>
  </property>
</Properties>
</file>