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147481594" r:id="rId5"/>
    <p:sldId id="9312" r:id="rId6"/>
    <p:sldId id="2147481593" r:id="rId7"/>
    <p:sldId id="9299" r:id="rId8"/>
    <p:sldId id="1401" r:id="rId9"/>
    <p:sldId id="9392" r:id="rId10"/>
    <p:sldId id="876" r:id="rId11"/>
    <p:sldId id="2147481595" r:id="rId12"/>
    <p:sldId id="2147481596" r:id="rId13"/>
    <p:sldId id="2147481597" r:id="rId14"/>
    <p:sldId id="2147481575" r:id="rId15"/>
    <p:sldId id="2147481598" r:id="rId16"/>
    <p:sldId id="2147481599" r:id="rId17"/>
    <p:sldId id="2147481600" r:id="rId18"/>
    <p:sldId id="877" r:id="rId19"/>
    <p:sldId id="2147481578" r:id="rId20"/>
    <p:sldId id="2147481601" r:id="rId21"/>
    <p:sldId id="2147481602" r:id="rId22"/>
    <p:sldId id="2147481603" r:id="rId23"/>
    <p:sldId id="2147481604" r:id="rId24"/>
    <p:sldId id="2147481605" r:id="rId25"/>
    <p:sldId id="2147481606" r:id="rId26"/>
    <p:sldId id="2147481607" r:id="rId27"/>
    <p:sldId id="2147481571" r:id="rId28"/>
  </p:sldIdLst>
  <p:sldSz cx="12192000" cy="6858000"/>
  <p:notesSz cx="6797675" cy="9926638"/>
  <p:embeddedFontLst>
    <p:embeddedFont>
      <p:font typeface="Open Sans" pitchFamily="2" charset="0"/>
      <p:regular r:id="rId30"/>
      <p:bold r:id="rId31"/>
      <p:italic r:id="rId32"/>
      <p:boldItalic r:id="rId33"/>
    </p:embeddedFont>
    <p:embeddedFont>
      <p:font typeface="Segoe UI Symbol" panose="020B0502040204020203" pitchFamily="34" charset="0"/>
      <p:regular r:id="rId3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stervorlagen" id="{046B52A5-938A-40D1-B16F-596773179370}">
          <p14:sldIdLst>
            <p14:sldId id="2147481594"/>
            <p14:sldId id="9312"/>
            <p14:sldId id="2147481593"/>
            <p14:sldId id="9299"/>
            <p14:sldId id="1401"/>
            <p14:sldId id="9392"/>
            <p14:sldId id="876"/>
            <p14:sldId id="2147481595"/>
            <p14:sldId id="2147481596"/>
            <p14:sldId id="2147481597"/>
            <p14:sldId id="2147481575"/>
            <p14:sldId id="2147481598"/>
            <p14:sldId id="2147481599"/>
            <p14:sldId id="2147481600"/>
            <p14:sldId id="877"/>
            <p14:sldId id="2147481578"/>
            <p14:sldId id="2147481601"/>
            <p14:sldId id="2147481602"/>
            <p14:sldId id="2147481603"/>
            <p14:sldId id="2147481604"/>
            <p14:sldId id="2147481605"/>
            <p14:sldId id="2147481606"/>
            <p14:sldId id="2147481607"/>
            <p14:sldId id="21474815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06" autoAdjust="0"/>
    <p:restoredTop sz="83774" autoAdjust="0"/>
  </p:normalViewPr>
  <p:slideViewPr>
    <p:cSldViewPr>
      <p:cViewPr>
        <p:scale>
          <a:sx n="75" d="100"/>
          <a:sy n="75" d="100"/>
        </p:scale>
        <p:origin x="408" y="420"/>
      </p:cViewPr>
      <p:guideLst/>
    </p:cSldViewPr>
  </p:slideViewPr>
  <p:outlineViewPr>
    <p:cViewPr>
      <p:scale>
        <a:sx n="33" d="100"/>
        <a:sy n="33" d="100"/>
      </p:scale>
      <p:origin x="0" y="-3330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4258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gdw.de\DFS\FolderRedirection\Viehrig\Downloads\2_Abb_THG-Emissionen-Zielpfade-DE_2026-06-30.xlsx" TargetMode="External"/><Relationship Id="rId1" Type="http://schemas.openxmlformats.org/officeDocument/2006/relationships/image" Target="../media/image5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565043242886472E-2"/>
          <c:y val="0.12441913322910551"/>
          <c:w val="0.92658997153578493"/>
          <c:h val="0.62725079683048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Energieffizienzklassen!$B$25</c:f>
              <c:strCache>
                <c:ptCount val="1"/>
                <c:pt idx="0">
                  <c:v>Deutschland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Energieffizienzklassen!$C$6:$L$6</c:f>
              <c:strCache>
                <c:ptCount val="10"/>
                <c:pt idx="0">
                  <c:v>A+</c:v>
                </c:pt>
                <c:pt idx="1">
                  <c:v>A</c:v>
                </c:pt>
                <c:pt idx="2">
                  <c:v>B</c:v>
                </c:pt>
                <c:pt idx="3">
                  <c:v>C</c:v>
                </c:pt>
                <c:pt idx="4">
                  <c:v>D</c:v>
                </c:pt>
                <c:pt idx="5">
                  <c:v>E</c:v>
                </c:pt>
                <c:pt idx="6">
                  <c:v>F</c:v>
                </c:pt>
                <c:pt idx="7">
                  <c:v>G</c:v>
                </c:pt>
                <c:pt idx="8">
                  <c:v>H</c:v>
                </c:pt>
                <c:pt idx="9">
                  <c:v>nicht zugeordnet</c:v>
                </c:pt>
              </c:strCache>
              <c:extLst/>
            </c:strRef>
          </c:cat>
          <c:val>
            <c:numRef>
              <c:f>Energieffizienzklassen!$C$25:$L$25</c:f>
              <c:numCache>
                <c:formatCode>#,##0.0</c:formatCode>
                <c:ptCount val="10"/>
                <c:pt idx="0">
                  <c:v>0.94806701619199985</c:v>
                </c:pt>
                <c:pt idx="1">
                  <c:v>2.7050611511009679</c:v>
                </c:pt>
                <c:pt idx="2">
                  <c:v>16.065050870633669</c:v>
                </c:pt>
                <c:pt idx="3">
                  <c:v>30.463536665460772</c:v>
                </c:pt>
                <c:pt idx="4">
                  <c:v>25.232953119644215</c:v>
                </c:pt>
                <c:pt idx="5">
                  <c:v>13.72386970932612</c:v>
                </c:pt>
                <c:pt idx="6">
                  <c:v>6.9991880647363347</c:v>
                </c:pt>
                <c:pt idx="7">
                  <c:v>2.6427344987520156</c:v>
                </c:pt>
                <c:pt idx="8">
                  <c:v>1.2195389041539051</c:v>
                </c:pt>
                <c:pt idx="9">
                  <c:v>9.2251741859823397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54-49A5-B7A8-A91CC1DB2F75}"/>
            </c:ext>
          </c:extLst>
        </c:ser>
        <c:ser>
          <c:idx val="1"/>
          <c:order val="1"/>
          <c:tx>
            <c:strRef>
              <c:f>Energieffizienzklassen!$B$26</c:f>
              <c:strCache>
                <c:ptCount val="1"/>
                <c:pt idx="0">
                  <c:v>   Alte Länder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Energieffizienzklassen!$C$6:$L$6</c:f>
              <c:strCache>
                <c:ptCount val="10"/>
                <c:pt idx="0">
                  <c:v>A+</c:v>
                </c:pt>
                <c:pt idx="1">
                  <c:v>A</c:v>
                </c:pt>
                <c:pt idx="2">
                  <c:v>B</c:v>
                </c:pt>
                <c:pt idx="3">
                  <c:v>C</c:v>
                </c:pt>
                <c:pt idx="4">
                  <c:v>D</c:v>
                </c:pt>
                <c:pt idx="5">
                  <c:v>E</c:v>
                </c:pt>
                <c:pt idx="6">
                  <c:v>F</c:v>
                </c:pt>
                <c:pt idx="7">
                  <c:v>G</c:v>
                </c:pt>
                <c:pt idx="8">
                  <c:v>H</c:v>
                </c:pt>
                <c:pt idx="9">
                  <c:v>nicht zugeordnet</c:v>
                </c:pt>
              </c:strCache>
              <c:extLst/>
            </c:strRef>
          </c:cat>
          <c:val>
            <c:numRef>
              <c:f>Energieffizienzklassen!$C$26:$L$26</c:f>
              <c:numCache>
                <c:formatCode>#,##0.0</c:formatCode>
                <c:ptCount val="10"/>
                <c:pt idx="0">
                  <c:v>1.2679360333893275</c:v>
                </c:pt>
                <c:pt idx="1">
                  <c:v>3.0207770616109069</c:v>
                </c:pt>
                <c:pt idx="2">
                  <c:v>12.158194766143971</c:v>
                </c:pt>
                <c:pt idx="3">
                  <c:v>22.758023576772512</c:v>
                </c:pt>
                <c:pt idx="4">
                  <c:v>26.737165113875466</c:v>
                </c:pt>
                <c:pt idx="5">
                  <c:v>18.084257731272153</c:v>
                </c:pt>
                <c:pt idx="6">
                  <c:v>9.9559693043150084</c:v>
                </c:pt>
                <c:pt idx="7">
                  <c:v>4.080227134255388</c:v>
                </c:pt>
                <c:pt idx="8">
                  <c:v>1.937449278365265</c:v>
                </c:pt>
                <c:pt idx="9">
                  <c:v>9.8432408565388663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54-49A5-B7A8-A91CC1DB2F75}"/>
            </c:ext>
          </c:extLst>
        </c:ser>
        <c:ser>
          <c:idx val="2"/>
          <c:order val="2"/>
          <c:tx>
            <c:strRef>
              <c:f>Energieffizienzklassen!$B$27</c:f>
              <c:strCache>
                <c:ptCount val="1"/>
                <c:pt idx="0">
                  <c:v>   Neue Länder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Energieffizienzklassen!$C$6:$L$6</c:f>
              <c:strCache>
                <c:ptCount val="10"/>
                <c:pt idx="0">
                  <c:v>A+</c:v>
                </c:pt>
                <c:pt idx="1">
                  <c:v>A</c:v>
                </c:pt>
                <c:pt idx="2">
                  <c:v>B</c:v>
                </c:pt>
                <c:pt idx="3">
                  <c:v>C</c:v>
                </c:pt>
                <c:pt idx="4">
                  <c:v>D</c:v>
                </c:pt>
                <c:pt idx="5">
                  <c:v>E</c:v>
                </c:pt>
                <c:pt idx="6">
                  <c:v>F</c:v>
                </c:pt>
                <c:pt idx="7">
                  <c:v>G</c:v>
                </c:pt>
                <c:pt idx="8">
                  <c:v>H</c:v>
                </c:pt>
                <c:pt idx="9">
                  <c:v>nicht zugeordnet</c:v>
                </c:pt>
              </c:strCache>
              <c:extLst/>
            </c:strRef>
          </c:cat>
          <c:val>
            <c:numRef>
              <c:f>Energieffizienzklassen!$C$27:$L$27</c:f>
              <c:numCache>
                <c:formatCode>#,##0.0</c:formatCode>
                <c:ptCount val="10"/>
                <c:pt idx="0">
                  <c:v>0.58024094635777979</c:v>
                </c:pt>
                <c:pt idx="1">
                  <c:v>2.3420108514360791</c:v>
                </c:pt>
                <c:pt idx="2">
                  <c:v>20.557650807050027</c:v>
                </c:pt>
                <c:pt idx="3">
                  <c:v>39.324315431413801</c:v>
                </c:pt>
                <c:pt idx="4">
                  <c:v>23.503218896294129</c:v>
                </c:pt>
                <c:pt idx="5">
                  <c:v>8.7097411040689483</c:v>
                </c:pt>
                <c:pt idx="6">
                  <c:v>3.5991050174843822</c:v>
                </c:pt>
                <c:pt idx="7">
                  <c:v>0.98972267795833258</c:v>
                </c:pt>
                <c:pt idx="8">
                  <c:v>0.39399426793652526</c:v>
                </c:pt>
                <c:pt idx="9">
                  <c:v>10.53005702563544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54-49A5-B7A8-A91CC1DB2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4572728"/>
        <c:axId val="1034571648"/>
      </c:barChart>
      <c:catAx>
        <c:axId val="1034572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34571648"/>
        <c:crosses val="autoZero"/>
        <c:auto val="1"/>
        <c:lblAlgn val="ctr"/>
        <c:lblOffset val="100"/>
        <c:noMultiLvlLbl val="0"/>
      </c:catAx>
      <c:valAx>
        <c:axId val="103457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34572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449155924436992"/>
          <c:y val="6.7236025893176662E-2"/>
          <c:w val="0.2325279889876955"/>
          <c:h val="0.3110682623386619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267523922636167E-2"/>
          <c:y val="0.11428745980449298"/>
          <c:w val="0.87588990589321436"/>
          <c:h val="0.65210940509054149"/>
        </c:manualLayout>
      </c:layout>
      <c:lineChart>
        <c:grouping val="standard"/>
        <c:varyColors val="0"/>
        <c:ser>
          <c:idx val="2"/>
          <c:order val="0"/>
          <c:tx>
            <c:strRef>
              <c:f>Daten!$B$12:$C$12</c:f>
              <c:strCache>
                <c:ptCount val="2"/>
                <c:pt idx="0">
                  <c:v>1 - Energiewirtschaft</c:v>
                </c:pt>
                <c:pt idx="1">
                  <c:v>Emissionsdaten 2025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</c:marker>
          <c:cat>
            <c:numRef>
              <c:f>Daten!$AF$11:$AR$11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  <c:extLst/>
            </c:numRef>
          </c:cat>
          <c:val>
            <c:numRef>
              <c:f>Daten!$AF$12:$AR$12</c:f>
              <c:numCache>
                <c:formatCode>0.0</c:formatCode>
                <c:ptCount val="13"/>
                <c:pt idx="0">
                  <c:v>311.70204315861605</c:v>
                </c:pt>
                <c:pt idx="1">
                  <c:v>259.17761168640862</c:v>
                </c:pt>
                <c:pt idx="2">
                  <c:v>220.09520850316858</c:v>
                </c:pt>
                <c:pt idx="3">
                  <c:v>247.78248387902258</c:v>
                </c:pt>
                <c:pt idx="4">
                  <c:v>258.06791392407115</c:v>
                </c:pt>
                <c:pt idx="5">
                  <c:v>204.82888876446282</c:v>
                </c:pt>
                <c:pt idx="6">
                  <c:v>189.69859171527955</c:v>
                </c:pt>
                <c:pt idx="7">
                  <c:v>189.08795293816465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363A-414C-85C2-8D106CA7E38C}"/>
            </c:ext>
          </c:extLst>
        </c:ser>
        <c:ser>
          <c:idx val="0"/>
          <c:order val="1"/>
          <c:tx>
            <c:strRef>
              <c:f>Daten!$B$20:$C$20</c:f>
              <c:strCache>
                <c:ptCount val="2"/>
                <c:pt idx="0">
                  <c:v>1 - Energiewirtschaft</c:v>
                </c:pt>
                <c:pt idx="1">
                  <c:v>Projektionsdaten 2026</c:v>
                </c:pt>
              </c:strCache>
            </c:strRef>
          </c:tx>
          <c:spPr>
            <a:ln>
              <a:solidFill>
                <a:schemeClr val="accent1"/>
              </a:solidFill>
              <a:prstDash val="sysDot"/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solidFill>
                  <a:schemeClr val="bg1"/>
                </a:solidFill>
                <a:prstDash val="sysDot"/>
              </a:ln>
            </c:spPr>
          </c:marker>
          <c:dPt>
            <c:idx val="2"/>
            <c:bubble3D val="0"/>
            <c:spPr>
              <a:ln>
                <a:noFill/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2-363A-414C-85C2-8D106CA7E38C}"/>
              </c:ext>
            </c:extLst>
          </c:dPt>
          <c:cat>
            <c:strLit>
              <c:ptCount val="13"/>
              <c:pt idx="0">
                <c:v>2018</c:v>
              </c:pt>
              <c:pt idx="1">
                <c:v>2019</c:v>
              </c:pt>
              <c:pt idx="2">
                <c:v>2020</c:v>
              </c:pt>
              <c:pt idx="3">
                <c:v>2021</c:v>
              </c:pt>
              <c:pt idx="4">
                <c:v>2022</c:v>
              </c:pt>
              <c:pt idx="5">
                <c:v>2023</c:v>
              </c:pt>
              <c:pt idx="6">
                <c:v>2024</c:v>
              </c:pt>
              <c:pt idx="7">
                <c:v>2025</c:v>
              </c:pt>
              <c:pt idx="8">
                <c:v>2026</c:v>
              </c:pt>
              <c:pt idx="9">
                <c:v>2027</c:v>
              </c:pt>
              <c:pt idx="10">
                <c:v>2028</c:v>
              </c:pt>
              <c:pt idx="11">
                <c:v>2029</c:v>
              </c:pt>
              <c:pt idx="12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Daten!$AF$20:$AR$20</c:f>
              <c:numCache>
                <c:formatCode>0.0</c:formatCode>
                <c:ptCount val="1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157.46897176875504</c:v>
                </c:pt>
                <c:pt idx="9">
                  <c:v>144.35824711165844</c:v>
                </c:pt>
                <c:pt idx="10">
                  <c:v>128.53649928736218</c:v>
                </c:pt>
                <c:pt idx="11">
                  <c:v>110.92922830391771</c:v>
                </c:pt>
                <c:pt idx="12">
                  <c:v>94.208287491748109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363A-414C-85C2-8D106CA7E38C}"/>
            </c:ext>
          </c:extLst>
        </c:ser>
        <c:ser>
          <c:idx val="1"/>
          <c:order val="2"/>
          <c:tx>
            <c:strRef>
              <c:f>Daten!$B$13:$C$13</c:f>
              <c:strCache>
                <c:ptCount val="2"/>
                <c:pt idx="0">
                  <c:v>2 - Industrie</c:v>
                </c:pt>
                <c:pt idx="1">
                  <c:v>Emissionsdaten 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6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</c:marker>
          <c:cat>
            <c:numRef>
              <c:f>Daten!$AF$11:$AR$11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  <c:extLst/>
            </c:numRef>
          </c:cat>
          <c:val>
            <c:numRef>
              <c:f>Daten!$AF$13:$AR$13</c:f>
              <c:numCache>
                <c:formatCode>0.0</c:formatCode>
                <c:ptCount val="13"/>
                <c:pt idx="0">
                  <c:v>184.73248464085813</c:v>
                </c:pt>
                <c:pt idx="1">
                  <c:v>179.00608427761014</c:v>
                </c:pt>
                <c:pt idx="2">
                  <c:v>172.32714236985967</c:v>
                </c:pt>
                <c:pt idx="3">
                  <c:v>180.07211795118846</c:v>
                </c:pt>
                <c:pt idx="4">
                  <c:v>164.24562316678845</c:v>
                </c:pt>
                <c:pt idx="5">
                  <c:v>149.71988883248548</c:v>
                </c:pt>
                <c:pt idx="6">
                  <c:v>149.76712492260268</c:v>
                </c:pt>
                <c:pt idx="7">
                  <c:v>144.14168907995369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363A-414C-85C2-8D106CA7E38C}"/>
            </c:ext>
          </c:extLst>
        </c:ser>
        <c:ser>
          <c:idx val="7"/>
          <c:order val="3"/>
          <c:tx>
            <c:strRef>
              <c:f>Daten!$B$21:$C$21</c:f>
              <c:strCache>
                <c:ptCount val="2"/>
                <c:pt idx="0">
                  <c:v>2 - Industrie</c:v>
                </c:pt>
                <c:pt idx="1">
                  <c:v>Projektionsdaten 2026</c:v>
                </c:pt>
              </c:strCache>
            </c:strRef>
          </c:tx>
          <c:spPr>
            <a:ln>
              <a:solidFill>
                <a:schemeClr val="accent4"/>
              </a:solidFill>
              <a:prstDash val="sysDot"/>
            </a:ln>
          </c:spPr>
          <c:marker>
            <c:symbol val="circle"/>
            <c:size val="6"/>
            <c:spPr>
              <a:solidFill>
                <a:schemeClr val="accent4"/>
              </a:solidFill>
              <a:ln>
                <a:solidFill>
                  <a:schemeClr val="bg1"/>
                </a:solidFill>
                <a:prstDash val="sysDot"/>
              </a:ln>
            </c:spPr>
          </c:marker>
          <c:dPt>
            <c:idx val="2"/>
            <c:bubble3D val="0"/>
            <c:spPr>
              <a:ln>
                <a:noFill/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6-363A-414C-85C2-8D106CA7E38C}"/>
              </c:ext>
            </c:extLst>
          </c:dPt>
          <c:cat>
            <c:strLit>
              <c:ptCount val="13"/>
              <c:pt idx="0">
                <c:v>2018</c:v>
              </c:pt>
              <c:pt idx="1">
                <c:v>2019</c:v>
              </c:pt>
              <c:pt idx="2">
                <c:v>2020</c:v>
              </c:pt>
              <c:pt idx="3">
                <c:v>2021</c:v>
              </c:pt>
              <c:pt idx="4">
                <c:v>2022</c:v>
              </c:pt>
              <c:pt idx="5">
                <c:v>2023</c:v>
              </c:pt>
              <c:pt idx="6">
                <c:v>2024</c:v>
              </c:pt>
              <c:pt idx="7">
                <c:v>2025</c:v>
              </c:pt>
              <c:pt idx="8">
                <c:v>2026</c:v>
              </c:pt>
              <c:pt idx="9">
                <c:v>2027</c:v>
              </c:pt>
              <c:pt idx="10">
                <c:v>2028</c:v>
              </c:pt>
              <c:pt idx="11">
                <c:v>2029</c:v>
              </c:pt>
              <c:pt idx="12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Daten!$AF$21:$AR$21</c:f>
              <c:numCache>
                <c:formatCode>0.0</c:formatCode>
                <c:ptCount val="1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140.25159107488429</c:v>
                </c:pt>
                <c:pt idx="9">
                  <c:v>135.18148557440844</c:v>
                </c:pt>
                <c:pt idx="10">
                  <c:v>129.2340106625239</c:v>
                </c:pt>
                <c:pt idx="11">
                  <c:v>123.32071837512923</c:v>
                </c:pt>
                <c:pt idx="12">
                  <c:v>116.47330749932013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363A-414C-85C2-8D106CA7E38C}"/>
            </c:ext>
          </c:extLst>
        </c:ser>
        <c:ser>
          <c:idx val="3"/>
          <c:order val="4"/>
          <c:tx>
            <c:strRef>
              <c:f>Daten!$B$14:$C$14</c:f>
              <c:strCache>
                <c:ptCount val="2"/>
                <c:pt idx="0">
                  <c:v>3 - Gebäude</c:v>
                </c:pt>
                <c:pt idx="1">
                  <c:v>Emissionsdaten 2025</c:v>
                </c:pt>
              </c:strCache>
            </c:strRef>
          </c:tx>
          <c:spPr>
            <a:ln w="38100">
              <a:solidFill>
                <a:schemeClr val="tx2"/>
              </a:solidFill>
            </a:ln>
          </c:spPr>
          <c:marker>
            <c:symbol val="circle"/>
            <c:size val="6"/>
            <c:spPr>
              <a:solidFill>
                <a:schemeClr val="tx2"/>
              </a:solidFill>
              <a:ln>
                <a:solidFill>
                  <a:schemeClr val="bg1"/>
                </a:solidFill>
              </a:ln>
            </c:spPr>
          </c:marker>
          <c:cat>
            <c:numRef>
              <c:f>Daten!$AF$11:$AR$11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  <c:extLst/>
            </c:numRef>
          </c:cat>
          <c:val>
            <c:numRef>
              <c:f>Daten!$AF$14:$AR$14</c:f>
              <c:numCache>
                <c:formatCode>0.0</c:formatCode>
                <c:ptCount val="13"/>
                <c:pt idx="0">
                  <c:v>117.68587978898627</c:v>
                </c:pt>
                <c:pt idx="1">
                  <c:v>123.48208895026859</c:v>
                </c:pt>
                <c:pt idx="2">
                  <c:v>121.56194533243483</c:v>
                </c:pt>
                <c:pt idx="3">
                  <c:v>117.95820040067062</c:v>
                </c:pt>
                <c:pt idx="4">
                  <c:v>111.31260961258033</c:v>
                </c:pt>
                <c:pt idx="5">
                  <c:v>102.3588389695604</c:v>
                </c:pt>
                <c:pt idx="6">
                  <c:v>99.998028143157129</c:v>
                </c:pt>
                <c:pt idx="7">
                  <c:v>103.36586664073803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8-363A-414C-85C2-8D106CA7E38C}"/>
            </c:ext>
          </c:extLst>
        </c:ser>
        <c:ser>
          <c:idx val="8"/>
          <c:order val="5"/>
          <c:tx>
            <c:strRef>
              <c:f>Daten!$B$22:$C$22</c:f>
              <c:strCache>
                <c:ptCount val="2"/>
                <c:pt idx="0">
                  <c:v>3 - Gebäude</c:v>
                </c:pt>
                <c:pt idx="1">
                  <c:v>Projektionsdaten 2026</c:v>
                </c:pt>
              </c:strCache>
            </c:strRef>
          </c:tx>
          <c:spPr>
            <a:ln w="38100">
              <a:solidFill>
                <a:schemeClr val="tx2"/>
              </a:solidFill>
              <a:prstDash val="sysDot"/>
            </a:ln>
          </c:spPr>
          <c:marker>
            <c:symbol val="circle"/>
            <c:size val="6"/>
            <c:spPr>
              <a:solidFill>
                <a:schemeClr val="tx2"/>
              </a:solidFill>
              <a:ln>
                <a:solidFill>
                  <a:schemeClr val="bg1"/>
                </a:solidFill>
                <a:prstDash val="sysDot"/>
              </a:ln>
            </c:spPr>
          </c:marker>
          <c:cat>
            <c:strLit>
              <c:ptCount val="13"/>
              <c:pt idx="0">
                <c:v>2018</c:v>
              </c:pt>
              <c:pt idx="1">
                <c:v>2019</c:v>
              </c:pt>
              <c:pt idx="2">
                <c:v>2020</c:v>
              </c:pt>
              <c:pt idx="3">
                <c:v>2021</c:v>
              </c:pt>
              <c:pt idx="4">
                <c:v>2022</c:v>
              </c:pt>
              <c:pt idx="5">
                <c:v>2023</c:v>
              </c:pt>
              <c:pt idx="6">
                <c:v>2024</c:v>
              </c:pt>
              <c:pt idx="7">
                <c:v>2025</c:v>
              </c:pt>
              <c:pt idx="8">
                <c:v>2026</c:v>
              </c:pt>
              <c:pt idx="9">
                <c:v>2027</c:v>
              </c:pt>
              <c:pt idx="10">
                <c:v>2028</c:v>
              </c:pt>
              <c:pt idx="11">
                <c:v>2029</c:v>
              </c:pt>
              <c:pt idx="12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Daten!$AF$22:$AR$22</c:f>
              <c:numCache>
                <c:formatCode>0.0</c:formatCode>
                <c:ptCount val="1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106.01532094900323</c:v>
                </c:pt>
                <c:pt idx="9">
                  <c:v>102.59577840253975</c:v>
                </c:pt>
                <c:pt idx="10">
                  <c:v>95.909022307648357</c:v>
                </c:pt>
                <c:pt idx="11">
                  <c:v>87.655735861234163</c:v>
                </c:pt>
                <c:pt idx="12">
                  <c:v>80.099912665935037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9-363A-414C-85C2-8D106CA7E38C}"/>
            </c:ext>
          </c:extLst>
        </c:ser>
        <c:ser>
          <c:idx val="4"/>
          <c:order val="6"/>
          <c:tx>
            <c:strRef>
              <c:f>Daten!$B$15:$C$15</c:f>
              <c:strCache>
                <c:ptCount val="2"/>
                <c:pt idx="0">
                  <c:v>4 - Verkehr</c:v>
                </c:pt>
                <c:pt idx="1">
                  <c:v>Emissionsdaten 2025</c:v>
                </c:pt>
              </c:strCache>
            </c:strRef>
          </c:tx>
          <c:spPr>
            <a:ln>
              <a:solidFill>
                <a:srgbClr val="5EAD35"/>
              </a:solidFill>
            </a:ln>
          </c:spPr>
          <c:marker>
            <c:symbol val="circle"/>
            <c:size val="6"/>
            <c:spPr>
              <a:solidFill>
                <a:srgbClr val="5EAD35"/>
              </a:solidFill>
              <a:ln>
                <a:solidFill>
                  <a:schemeClr val="bg1"/>
                </a:solidFill>
              </a:ln>
            </c:spPr>
          </c:marker>
          <c:cat>
            <c:numRef>
              <c:f>Daten!$AF$11:$AR$11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  <c:extLst/>
            </c:numRef>
          </c:cat>
          <c:val>
            <c:numRef>
              <c:f>Daten!$AF$15:$AR$15</c:f>
              <c:numCache>
                <c:formatCode>0.0</c:formatCode>
                <c:ptCount val="13"/>
                <c:pt idx="0">
                  <c:v>162.63734410803056</c:v>
                </c:pt>
                <c:pt idx="1">
                  <c:v>163.62252220400541</c:v>
                </c:pt>
                <c:pt idx="2">
                  <c:v>145.89515044332205</c:v>
                </c:pt>
                <c:pt idx="3">
                  <c:v>146.81228818570358</c:v>
                </c:pt>
                <c:pt idx="4">
                  <c:v>148.07028751224166</c:v>
                </c:pt>
                <c:pt idx="5">
                  <c:v>144.47872767333922</c:v>
                </c:pt>
                <c:pt idx="6">
                  <c:v>144.18232724657935</c:v>
                </c:pt>
                <c:pt idx="7">
                  <c:v>146.30515581176434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363A-414C-85C2-8D106CA7E38C}"/>
            </c:ext>
          </c:extLst>
        </c:ser>
        <c:ser>
          <c:idx val="9"/>
          <c:order val="7"/>
          <c:tx>
            <c:strRef>
              <c:f>Daten!$B$23:$C$23</c:f>
              <c:strCache>
                <c:ptCount val="2"/>
                <c:pt idx="0">
                  <c:v>4 - Verkehr</c:v>
                </c:pt>
                <c:pt idx="1">
                  <c:v>Projektionsdaten 2026</c:v>
                </c:pt>
              </c:strCache>
            </c:strRef>
          </c:tx>
          <c:spPr>
            <a:ln>
              <a:solidFill>
                <a:srgbClr val="5EAD35"/>
              </a:solidFill>
              <a:prstDash val="sysDot"/>
            </a:ln>
          </c:spPr>
          <c:marker>
            <c:symbol val="circle"/>
            <c:size val="6"/>
            <c:spPr>
              <a:solidFill>
                <a:srgbClr val="5EAD35"/>
              </a:solidFill>
              <a:ln>
                <a:solidFill>
                  <a:schemeClr val="bg1"/>
                </a:solidFill>
                <a:prstDash val="sysDot"/>
              </a:ln>
            </c:spPr>
          </c:marker>
          <c:cat>
            <c:strLit>
              <c:ptCount val="13"/>
              <c:pt idx="0">
                <c:v>2018</c:v>
              </c:pt>
              <c:pt idx="1">
                <c:v>2019</c:v>
              </c:pt>
              <c:pt idx="2">
                <c:v>2020</c:v>
              </c:pt>
              <c:pt idx="3">
                <c:v>2021</c:v>
              </c:pt>
              <c:pt idx="4">
                <c:v>2022</c:v>
              </c:pt>
              <c:pt idx="5">
                <c:v>2023</c:v>
              </c:pt>
              <c:pt idx="6">
                <c:v>2024</c:v>
              </c:pt>
              <c:pt idx="7">
                <c:v>2025</c:v>
              </c:pt>
              <c:pt idx="8">
                <c:v>2026</c:v>
              </c:pt>
              <c:pt idx="9">
                <c:v>2027</c:v>
              </c:pt>
              <c:pt idx="10">
                <c:v>2028</c:v>
              </c:pt>
              <c:pt idx="11">
                <c:v>2029</c:v>
              </c:pt>
              <c:pt idx="12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Daten!$AF$23:$AR$23</c:f>
              <c:numCache>
                <c:formatCode>0.0</c:formatCode>
                <c:ptCount val="1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137.79089524096176</c:v>
                </c:pt>
                <c:pt idx="9">
                  <c:v>135.78558081783436</c:v>
                </c:pt>
                <c:pt idx="10">
                  <c:v>129.06711059616023</c:v>
                </c:pt>
                <c:pt idx="11">
                  <c:v>123.27754157347161</c:v>
                </c:pt>
                <c:pt idx="12">
                  <c:v>115.24456405780228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363A-414C-85C2-8D106CA7E38C}"/>
            </c:ext>
          </c:extLst>
        </c:ser>
        <c:ser>
          <c:idx val="5"/>
          <c:order val="8"/>
          <c:tx>
            <c:strRef>
              <c:f>Daten!$B$16:$C$16</c:f>
              <c:strCache>
                <c:ptCount val="2"/>
                <c:pt idx="0">
                  <c:v>5 - Landwirtschaft</c:v>
                </c:pt>
                <c:pt idx="1">
                  <c:v>Emissionsdaten 2025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circle"/>
            <c:size val="6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</c:spPr>
          </c:marker>
          <c:cat>
            <c:numRef>
              <c:f>Daten!$AF$11:$AR$11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  <c:extLst/>
            </c:numRef>
          </c:cat>
          <c:val>
            <c:numRef>
              <c:f>Daten!$AF$16:$AR$16</c:f>
              <c:numCache>
                <c:formatCode>0.0</c:formatCode>
                <c:ptCount val="13"/>
                <c:pt idx="0">
                  <c:v>66.245973720612625</c:v>
                </c:pt>
                <c:pt idx="1">
                  <c:v>66.105897936157163</c:v>
                </c:pt>
                <c:pt idx="2">
                  <c:v>64.97468939242593</c:v>
                </c:pt>
                <c:pt idx="3">
                  <c:v>64.238336695656002</c:v>
                </c:pt>
                <c:pt idx="4">
                  <c:v>61.920176584801617</c:v>
                </c:pt>
                <c:pt idx="5">
                  <c:v>62.74273533616168</c:v>
                </c:pt>
                <c:pt idx="6">
                  <c:v>60.846136464729106</c:v>
                </c:pt>
                <c:pt idx="7">
                  <c:v>60.842481207611776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363A-414C-85C2-8D106CA7E38C}"/>
            </c:ext>
          </c:extLst>
        </c:ser>
        <c:ser>
          <c:idx val="10"/>
          <c:order val="9"/>
          <c:tx>
            <c:strRef>
              <c:f>Daten!$B$24:$C$24</c:f>
              <c:strCache>
                <c:ptCount val="2"/>
                <c:pt idx="0">
                  <c:v>5 - Landwirtschaft</c:v>
                </c:pt>
                <c:pt idx="1">
                  <c:v>Projektionsdaten 2026</c:v>
                </c:pt>
              </c:strCache>
            </c:strRef>
          </c:tx>
          <c:spPr>
            <a:ln>
              <a:prstDash val="sysDot"/>
            </a:ln>
          </c:spPr>
          <c:marker>
            <c:symbol val="circle"/>
            <c:size val="6"/>
            <c:spPr>
              <a:ln>
                <a:solidFill>
                  <a:schemeClr val="bg1"/>
                </a:solidFill>
                <a:prstDash val="sysDot"/>
              </a:ln>
            </c:spPr>
          </c:marker>
          <c:dPt>
            <c:idx val="2"/>
            <c:bubble3D val="0"/>
            <c:spPr>
              <a:ln>
                <a:solidFill>
                  <a:schemeClr val="tx1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E-363A-414C-85C2-8D106CA7E38C}"/>
              </c:ext>
            </c:extLst>
          </c:dPt>
          <c:cat>
            <c:strLit>
              <c:ptCount val="13"/>
              <c:pt idx="0">
                <c:v>2018</c:v>
              </c:pt>
              <c:pt idx="1">
                <c:v>2019</c:v>
              </c:pt>
              <c:pt idx="2">
                <c:v>2020</c:v>
              </c:pt>
              <c:pt idx="3">
                <c:v>2021</c:v>
              </c:pt>
              <c:pt idx="4">
                <c:v>2022</c:v>
              </c:pt>
              <c:pt idx="5">
                <c:v>2023</c:v>
              </c:pt>
              <c:pt idx="6">
                <c:v>2024</c:v>
              </c:pt>
              <c:pt idx="7">
                <c:v>2025</c:v>
              </c:pt>
              <c:pt idx="8">
                <c:v>2026</c:v>
              </c:pt>
              <c:pt idx="9">
                <c:v>2027</c:v>
              </c:pt>
              <c:pt idx="10">
                <c:v>2028</c:v>
              </c:pt>
              <c:pt idx="11">
                <c:v>2029</c:v>
              </c:pt>
              <c:pt idx="12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Daten!$AF$24:$AR$24</c:f>
              <c:numCache>
                <c:formatCode>0.0</c:formatCode>
                <c:ptCount val="1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61.35776004556196</c:v>
                </c:pt>
                <c:pt idx="9">
                  <c:v>60.586956610284261</c:v>
                </c:pt>
                <c:pt idx="10">
                  <c:v>59.783412375968275</c:v>
                </c:pt>
                <c:pt idx="11">
                  <c:v>58.958756031136481</c:v>
                </c:pt>
                <c:pt idx="12">
                  <c:v>58.186537177191411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F-363A-414C-85C2-8D106CA7E38C}"/>
            </c:ext>
          </c:extLst>
        </c:ser>
        <c:ser>
          <c:idx val="6"/>
          <c:order val="10"/>
          <c:tx>
            <c:strRef>
              <c:f>Daten!$B$17:$C$17</c:f>
              <c:strCache>
                <c:ptCount val="2"/>
                <c:pt idx="0">
                  <c:v>6 - Abfallwirtschaft und Sonstiges</c:v>
                </c:pt>
                <c:pt idx="1">
                  <c:v>Emissionsdaten 2025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6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</c:spPr>
          </c:marker>
          <c:cat>
            <c:numRef>
              <c:f>Daten!$AF$11:$AR$11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  <c:extLst/>
            </c:numRef>
          </c:cat>
          <c:val>
            <c:numRef>
              <c:f>Daten!$AF$17:$AR$17</c:f>
              <c:numCache>
                <c:formatCode>0.0</c:formatCode>
                <c:ptCount val="13"/>
                <c:pt idx="0">
                  <c:v>7.1312752606933367</c:v>
                </c:pt>
                <c:pt idx="1">
                  <c:v>6.606323665599354</c:v>
                </c:pt>
                <c:pt idx="2">
                  <c:v>6.1182356179770174</c:v>
                </c:pt>
                <c:pt idx="3">
                  <c:v>5.9092398257029579</c:v>
                </c:pt>
                <c:pt idx="4">
                  <c:v>5.6498133677704585</c:v>
                </c:pt>
                <c:pt idx="5">
                  <c:v>5.4492808878491443</c:v>
                </c:pt>
                <c:pt idx="6">
                  <c:v>5.2773098996146075</c:v>
                </c:pt>
                <c:pt idx="7">
                  <c:v>5.1234909507111492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363A-414C-85C2-8D106CA7E38C}"/>
            </c:ext>
          </c:extLst>
        </c:ser>
        <c:ser>
          <c:idx val="11"/>
          <c:order val="11"/>
          <c:tx>
            <c:strRef>
              <c:f>Daten!$B$25:$C$25</c:f>
              <c:strCache>
                <c:ptCount val="2"/>
                <c:pt idx="0">
                  <c:v>6 - Abfallwirtschaft und Sonstiges</c:v>
                </c:pt>
                <c:pt idx="1">
                  <c:v>Projektionsdaten 2026</c:v>
                </c:pt>
              </c:strCache>
            </c:strRef>
          </c:tx>
          <c:spPr>
            <a:ln>
              <a:prstDash val="sysDot"/>
            </a:ln>
          </c:spPr>
          <c:marker>
            <c:symbol val="circle"/>
            <c:size val="6"/>
            <c:spPr>
              <a:ln>
                <a:solidFill>
                  <a:schemeClr val="bg1"/>
                </a:solidFill>
                <a:prstDash val="sysDot"/>
              </a:ln>
            </c:spPr>
          </c:marker>
          <c:dPt>
            <c:idx val="1"/>
            <c:bubble3D val="0"/>
            <c:spPr>
              <a:ln>
                <a:solidFill>
                  <a:schemeClr val="tx1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12-363A-414C-85C2-8D106CA7E38C}"/>
              </c:ext>
            </c:extLst>
          </c:dPt>
          <c:dPt>
            <c:idx val="2"/>
            <c:bubble3D val="0"/>
            <c:spPr>
              <a:ln>
                <a:solidFill>
                  <a:schemeClr val="tx1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14-363A-414C-85C2-8D106CA7E38C}"/>
              </c:ext>
            </c:extLst>
          </c:dPt>
          <c:cat>
            <c:strLit>
              <c:ptCount val="13"/>
              <c:pt idx="0">
                <c:v>2018</c:v>
              </c:pt>
              <c:pt idx="1">
                <c:v>2019</c:v>
              </c:pt>
              <c:pt idx="2">
                <c:v>2020</c:v>
              </c:pt>
              <c:pt idx="3">
                <c:v>2021</c:v>
              </c:pt>
              <c:pt idx="4">
                <c:v>2022</c:v>
              </c:pt>
              <c:pt idx="5">
                <c:v>2023</c:v>
              </c:pt>
              <c:pt idx="6">
                <c:v>2024</c:v>
              </c:pt>
              <c:pt idx="7">
                <c:v>2025</c:v>
              </c:pt>
              <c:pt idx="8">
                <c:v>2026</c:v>
              </c:pt>
              <c:pt idx="9">
                <c:v>2027</c:v>
              </c:pt>
              <c:pt idx="10">
                <c:v>2028</c:v>
              </c:pt>
              <c:pt idx="11">
                <c:v>2029</c:v>
              </c:pt>
              <c:pt idx="12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Daten!$AF$25:$AR$25</c:f>
              <c:numCache>
                <c:formatCode>0.0</c:formatCode>
                <c:ptCount val="1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4.674379703490966</c:v>
                </c:pt>
                <c:pt idx="9">
                  <c:v>4.5090554029462782</c:v>
                </c:pt>
                <c:pt idx="10">
                  <c:v>4.3784658428406482</c:v>
                </c:pt>
                <c:pt idx="11">
                  <c:v>4.2545816323707593</c:v>
                </c:pt>
                <c:pt idx="12">
                  <c:v>4.1484917731246336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5-363A-414C-85C2-8D106CA7E3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9730536"/>
        <c:axId val="346419024"/>
      </c:lineChart>
      <c:catAx>
        <c:axId val="359730536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strRef>
              <c:f>Daten!$B$8</c:f>
              <c:strCache>
                <c:ptCount val="1"/>
              </c:strCache>
            </c:strRef>
          </c:tx>
          <c:overlay val="0"/>
          <c:txPr>
            <a:bodyPr/>
            <a:lstStyle/>
            <a:p>
              <a:pPr>
                <a:defRPr sz="900">
                  <a:latin typeface="Meta Offc" pitchFamily="34" charset="0"/>
                  <a:cs typeface="Meta Offc" pitchFamily="34" charset="0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200" baseline="0">
                <a:latin typeface="Meta Offc" pitchFamily="34" charset="0"/>
              </a:defRPr>
            </a:pPr>
            <a:endParaRPr lang="de-DE"/>
          </a:p>
        </c:txPr>
        <c:crossAx val="346419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6419024"/>
        <c:scaling>
          <c:orientation val="minMax"/>
        </c:scaling>
        <c:delete val="0"/>
        <c:axPos val="l"/>
        <c:majorGridlines>
          <c:spPr>
            <a:ln w="6350">
              <a:solidFill>
                <a:schemeClr val="tx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Meta Offc" pitchFamily="34" charset="0"/>
                <a:cs typeface="Meta Offc" pitchFamily="34" charset="0"/>
              </a:defRPr>
            </a:pPr>
            <a:endParaRPr lang="de-DE"/>
          </a:p>
        </c:txPr>
        <c:crossAx val="359730536"/>
        <c:crosses val="autoZero"/>
        <c:crossBetween val="midCat"/>
      </c:valAx>
      <c:spPr>
        <a:blipFill dpi="0" rotWithShape="1">
          <a:blip xmlns:r="http://schemas.openxmlformats.org/officeDocument/2006/relationships" r:embed="rId1"/>
          <a:srcRect/>
          <a:tile tx="0" ty="0" sx="100000" sy="100000" flip="none" algn="tl"/>
        </a:blipFill>
        <a:ln w="9525"/>
      </c:spPr>
    </c:plotArea>
    <c:legend>
      <c:legendPos val="b"/>
      <c:legendEntry>
        <c:idx val="0"/>
        <c:txPr>
          <a:bodyPr/>
          <a:lstStyle/>
          <a:p>
            <a:pPr>
              <a:defRPr sz="1200">
                <a:latin typeface="Meta Offc" pitchFamily="34" charset="0"/>
                <a:cs typeface="Meta Offc" pitchFamily="34" charset="0"/>
              </a:defRPr>
            </a:pPr>
            <a:endParaRPr lang="de-DE"/>
          </a:p>
        </c:txPr>
      </c:legendEntry>
      <c:layout>
        <c:manualLayout>
          <c:xMode val="edge"/>
          <c:yMode val="edge"/>
          <c:x val="9.7038273290143376E-2"/>
          <c:y val="0.8301494844835825"/>
          <c:w val="0.89386381375310398"/>
          <c:h val="0.1698505714885816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1200">
              <a:latin typeface="Meta Offc" pitchFamily="34" charset="0"/>
              <a:cs typeface="Meta Offc" pitchFamily="34" charset="0"/>
            </a:defRPr>
          </a:pPr>
          <a:endParaRPr lang="de-DE"/>
        </a:p>
      </c:txPr>
    </c:legend>
    <c:plotVisOnly val="1"/>
    <c:dispBlanksAs val="zero"/>
    <c:showDLblsOverMax val="0"/>
  </c:chart>
  <c:spPr>
    <a:noFill/>
    <a:ln>
      <a:noFill/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CAE20F-497F-4667-AA1E-63996F0B77B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751DF64-CBD6-43C4-B70D-38BF62B51A2F}">
      <dgm:prSet phldrT="[Text]"/>
      <dgm:spPr/>
      <dgm:t>
        <a:bodyPr/>
        <a:lstStyle/>
        <a:p>
          <a:r>
            <a:rPr lang="de-DE" dirty="0"/>
            <a:t>Einzelmaßnahme Wandsystem</a:t>
          </a:r>
        </a:p>
      </dgm:t>
    </dgm:pt>
    <dgm:pt modelId="{F6202273-77B6-4F53-995B-C3B297842B06}" type="parTrans" cxnId="{6924B851-CD6D-48C7-B449-71BF1EAABD7D}">
      <dgm:prSet/>
      <dgm:spPr/>
      <dgm:t>
        <a:bodyPr/>
        <a:lstStyle/>
        <a:p>
          <a:endParaRPr lang="de-DE"/>
        </a:p>
      </dgm:t>
    </dgm:pt>
    <dgm:pt modelId="{E22979CC-595F-4A66-A5E1-27E5A6841F94}" type="sibTrans" cxnId="{6924B851-CD6D-48C7-B449-71BF1EAABD7D}">
      <dgm:prSet/>
      <dgm:spPr/>
      <dgm:t>
        <a:bodyPr/>
        <a:lstStyle/>
        <a:p>
          <a:endParaRPr lang="de-DE"/>
        </a:p>
      </dgm:t>
    </dgm:pt>
    <dgm:pt modelId="{E0E24218-56FA-4A7D-83FC-A6CB0500E47E}">
      <dgm:prSet phldrT="[Text]"/>
      <dgm:spPr/>
      <dgm:t>
        <a:bodyPr/>
        <a:lstStyle/>
        <a:p>
          <a:r>
            <a:rPr lang="de-DE" dirty="0"/>
            <a:t>Effizienzhaus 85</a:t>
          </a:r>
        </a:p>
      </dgm:t>
    </dgm:pt>
    <dgm:pt modelId="{9598887E-7883-4DAB-9F96-24D0A259B7BF}" type="parTrans" cxnId="{B75F0053-113C-4DC7-979E-86F9BA428990}">
      <dgm:prSet/>
      <dgm:spPr/>
      <dgm:t>
        <a:bodyPr/>
        <a:lstStyle/>
        <a:p>
          <a:endParaRPr lang="de-DE"/>
        </a:p>
      </dgm:t>
    </dgm:pt>
    <dgm:pt modelId="{7CB34034-8261-4B9F-A283-B798FF5735E2}" type="sibTrans" cxnId="{B75F0053-113C-4DC7-979E-86F9BA428990}">
      <dgm:prSet/>
      <dgm:spPr/>
      <dgm:t>
        <a:bodyPr/>
        <a:lstStyle/>
        <a:p>
          <a:endParaRPr lang="de-DE"/>
        </a:p>
      </dgm:t>
    </dgm:pt>
    <dgm:pt modelId="{2CDBA468-E453-4BA1-96BB-DF0842A7A8FE}">
      <dgm:prSet phldrT="[Text]"/>
      <dgm:spPr/>
      <dgm:t>
        <a:bodyPr/>
        <a:lstStyle/>
        <a:p>
          <a:r>
            <a:rPr lang="de-DE" dirty="0"/>
            <a:t>Effizienzhaus 70</a:t>
          </a:r>
        </a:p>
      </dgm:t>
    </dgm:pt>
    <dgm:pt modelId="{F34D059D-83AE-4AFD-B2F8-9D8EF06ACF95}" type="parTrans" cxnId="{248AEC99-CCFE-4F6E-B3AA-82BC973D25BE}">
      <dgm:prSet/>
      <dgm:spPr/>
      <dgm:t>
        <a:bodyPr/>
        <a:lstStyle/>
        <a:p>
          <a:endParaRPr lang="de-DE"/>
        </a:p>
      </dgm:t>
    </dgm:pt>
    <dgm:pt modelId="{29C6F7E0-C272-4359-91A8-0767C15F7FCF}" type="sibTrans" cxnId="{248AEC99-CCFE-4F6E-B3AA-82BC973D25BE}">
      <dgm:prSet/>
      <dgm:spPr/>
      <dgm:t>
        <a:bodyPr/>
        <a:lstStyle/>
        <a:p>
          <a:endParaRPr lang="de-DE"/>
        </a:p>
      </dgm:t>
    </dgm:pt>
    <dgm:pt modelId="{CDE47A9B-6C15-467A-BEF3-D73C8B105733}">
      <dgm:prSet phldrT="[Text]"/>
      <dgm:spPr/>
      <dgm:t>
        <a:bodyPr/>
        <a:lstStyle/>
        <a:p>
          <a:r>
            <a:rPr lang="de-DE" dirty="0"/>
            <a:t>Effizienzhaus 50</a:t>
          </a:r>
        </a:p>
      </dgm:t>
    </dgm:pt>
    <dgm:pt modelId="{0C6DA6FE-1FF1-4EAC-A1B5-E45D146A0342}" type="parTrans" cxnId="{88861292-B94C-4AD2-8B8D-C3B319B4E137}">
      <dgm:prSet/>
      <dgm:spPr/>
      <dgm:t>
        <a:bodyPr/>
        <a:lstStyle/>
        <a:p>
          <a:endParaRPr lang="de-DE"/>
        </a:p>
      </dgm:t>
    </dgm:pt>
    <dgm:pt modelId="{9A74D369-4C69-4029-8840-62639036E29C}" type="sibTrans" cxnId="{88861292-B94C-4AD2-8B8D-C3B319B4E137}">
      <dgm:prSet/>
      <dgm:spPr/>
      <dgm:t>
        <a:bodyPr/>
        <a:lstStyle/>
        <a:p>
          <a:endParaRPr lang="de-DE"/>
        </a:p>
      </dgm:t>
    </dgm:pt>
    <dgm:pt modelId="{6E702327-A15A-4099-B249-6A32630BD674}" type="pres">
      <dgm:prSet presAssocID="{EACAE20F-497F-4667-AA1E-63996F0B77B9}" presName="diagram" presStyleCnt="0">
        <dgm:presLayoutVars>
          <dgm:dir/>
          <dgm:resizeHandles val="exact"/>
        </dgm:presLayoutVars>
      </dgm:prSet>
      <dgm:spPr/>
    </dgm:pt>
    <dgm:pt modelId="{F3AE5585-CA47-4C90-8C50-7384250F0EB8}" type="pres">
      <dgm:prSet presAssocID="{C751DF64-CBD6-43C4-B70D-38BF62B51A2F}" presName="node" presStyleLbl="node1" presStyleIdx="0" presStyleCnt="4">
        <dgm:presLayoutVars>
          <dgm:bulletEnabled val="1"/>
        </dgm:presLayoutVars>
      </dgm:prSet>
      <dgm:spPr/>
    </dgm:pt>
    <dgm:pt modelId="{6DFE41ED-AA21-4DF7-BC2B-2B4675695C7A}" type="pres">
      <dgm:prSet presAssocID="{E22979CC-595F-4A66-A5E1-27E5A6841F94}" presName="sibTrans" presStyleCnt="0"/>
      <dgm:spPr/>
    </dgm:pt>
    <dgm:pt modelId="{752E8605-3B85-4786-9994-EF593FDFC1F9}" type="pres">
      <dgm:prSet presAssocID="{E0E24218-56FA-4A7D-83FC-A6CB0500E47E}" presName="node" presStyleLbl="node1" presStyleIdx="1" presStyleCnt="4">
        <dgm:presLayoutVars>
          <dgm:bulletEnabled val="1"/>
        </dgm:presLayoutVars>
      </dgm:prSet>
      <dgm:spPr/>
    </dgm:pt>
    <dgm:pt modelId="{C622E1D4-411C-4A60-8876-6B05D12D9154}" type="pres">
      <dgm:prSet presAssocID="{7CB34034-8261-4B9F-A283-B798FF5735E2}" presName="sibTrans" presStyleCnt="0"/>
      <dgm:spPr/>
    </dgm:pt>
    <dgm:pt modelId="{FFBCCE0A-EA1E-4F5E-B08E-E2DD6DBF9977}" type="pres">
      <dgm:prSet presAssocID="{2CDBA468-E453-4BA1-96BB-DF0842A7A8FE}" presName="node" presStyleLbl="node1" presStyleIdx="2" presStyleCnt="4">
        <dgm:presLayoutVars>
          <dgm:bulletEnabled val="1"/>
        </dgm:presLayoutVars>
      </dgm:prSet>
      <dgm:spPr/>
    </dgm:pt>
    <dgm:pt modelId="{69B67229-5F5B-4203-8EF7-360DA124987F}" type="pres">
      <dgm:prSet presAssocID="{29C6F7E0-C272-4359-91A8-0767C15F7FCF}" presName="sibTrans" presStyleCnt="0"/>
      <dgm:spPr/>
    </dgm:pt>
    <dgm:pt modelId="{CA321E1D-5A5C-4D62-9654-8B31AB264C12}" type="pres">
      <dgm:prSet presAssocID="{CDE47A9B-6C15-467A-BEF3-D73C8B105733}" presName="node" presStyleLbl="node1" presStyleIdx="3" presStyleCnt="4">
        <dgm:presLayoutVars>
          <dgm:bulletEnabled val="1"/>
        </dgm:presLayoutVars>
      </dgm:prSet>
      <dgm:spPr/>
    </dgm:pt>
  </dgm:ptLst>
  <dgm:cxnLst>
    <dgm:cxn modelId="{67DB6425-2A2A-45B8-9E20-B0C3DB327696}" type="presOf" srcId="{2CDBA468-E453-4BA1-96BB-DF0842A7A8FE}" destId="{FFBCCE0A-EA1E-4F5E-B08E-E2DD6DBF9977}" srcOrd="0" destOrd="0" presId="urn:microsoft.com/office/officeart/2005/8/layout/default"/>
    <dgm:cxn modelId="{6924B851-CD6D-48C7-B449-71BF1EAABD7D}" srcId="{EACAE20F-497F-4667-AA1E-63996F0B77B9}" destId="{C751DF64-CBD6-43C4-B70D-38BF62B51A2F}" srcOrd="0" destOrd="0" parTransId="{F6202273-77B6-4F53-995B-C3B297842B06}" sibTransId="{E22979CC-595F-4A66-A5E1-27E5A6841F94}"/>
    <dgm:cxn modelId="{B75F0053-113C-4DC7-979E-86F9BA428990}" srcId="{EACAE20F-497F-4667-AA1E-63996F0B77B9}" destId="{E0E24218-56FA-4A7D-83FC-A6CB0500E47E}" srcOrd="1" destOrd="0" parTransId="{9598887E-7883-4DAB-9F96-24D0A259B7BF}" sibTransId="{7CB34034-8261-4B9F-A283-B798FF5735E2}"/>
    <dgm:cxn modelId="{88861292-B94C-4AD2-8B8D-C3B319B4E137}" srcId="{EACAE20F-497F-4667-AA1E-63996F0B77B9}" destId="{CDE47A9B-6C15-467A-BEF3-D73C8B105733}" srcOrd="3" destOrd="0" parTransId="{0C6DA6FE-1FF1-4EAC-A1B5-E45D146A0342}" sibTransId="{9A74D369-4C69-4029-8840-62639036E29C}"/>
    <dgm:cxn modelId="{A9C53192-7D66-4FDB-AA1B-59FD015FFAF1}" type="presOf" srcId="{CDE47A9B-6C15-467A-BEF3-D73C8B105733}" destId="{CA321E1D-5A5C-4D62-9654-8B31AB264C12}" srcOrd="0" destOrd="0" presId="urn:microsoft.com/office/officeart/2005/8/layout/default"/>
    <dgm:cxn modelId="{248AEC99-CCFE-4F6E-B3AA-82BC973D25BE}" srcId="{EACAE20F-497F-4667-AA1E-63996F0B77B9}" destId="{2CDBA468-E453-4BA1-96BB-DF0842A7A8FE}" srcOrd="2" destOrd="0" parTransId="{F34D059D-83AE-4AFD-B2F8-9D8EF06ACF95}" sibTransId="{29C6F7E0-C272-4359-91A8-0767C15F7FCF}"/>
    <dgm:cxn modelId="{CF63BCAF-14FC-4A33-BDA6-1B4B5301C97E}" type="presOf" srcId="{EACAE20F-497F-4667-AA1E-63996F0B77B9}" destId="{6E702327-A15A-4099-B249-6A32630BD674}" srcOrd="0" destOrd="0" presId="urn:microsoft.com/office/officeart/2005/8/layout/default"/>
    <dgm:cxn modelId="{E6007BBA-AE84-44E7-AAAB-081C48DB66D2}" type="presOf" srcId="{E0E24218-56FA-4A7D-83FC-A6CB0500E47E}" destId="{752E8605-3B85-4786-9994-EF593FDFC1F9}" srcOrd="0" destOrd="0" presId="urn:microsoft.com/office/officeart/2005/8/layout/default"/>
    <dgm:cxn modelId="{E237B9C5-7CED-4EC0-A9F4-6ED1AB274D79}" type="presOf" srcId="{C751DF64-CBD6-43C4-B70D-38BF62B51A2F}" destId="{F3AE5585-CA47-4C90-8C50-7384250F0EB8}" srcOrd="0" destOrd="0" presId="urn:microsoft.com/office/officeart/2005/8/layout/default"/>
    <dgm:cxn modelId="{9D38CEBC-A48B-4048-8B54-AA1CF02F785C}" type="presParOf" srcId="{6E702327-A15A-4099-B249-6A32630BD674}" destId="{F3AE5585-CA47-4C90-8C50-7384250F0EB8}" srcOrd="0" destOrd="0" presId="urn:microsoft.com/office/officeart/2005/8/layout/default"/>
    <dgm:cxn modelId="{87B20979-E7B5-40B4-91A4-22486ABB0BF4}" type="presParOf" srcId="{6E702327-A15A-4099-B249-6A32630BD674}" destId="{6DFE41ED-AA21-4DF7-BC2B-2B4675695C7A}" srcOrd="1" destOrd="0" presId="urn:microsoft.com/office/officeart/2005/8/layout/default"/>
    <dgm:cxn modelId="{C712C1E8-705B-44C7-850E-331E12805667}" type="presParOf" srcId="{6E702327-A15A-4099-B249-6A32630BD674}" destId="{752E8605-3B85-4786-9994-EF593FDFC1F9}" srcOrd="2" destOrd="0" presId="urn:microsoft.com/office/officeart/2005/8/layout/default"/>
    <dgm:cxn modelId="{97256A2E-ED9A-46F6-B2FF-C4757DAC7BB6}" type="presParOf" srcId="{6E702327-A15A-4099-B249-6A32630BD674}" destId="{C622E1D4-411C-4A60-8876-6B05D12D9154}" srcOrd="3" destOrd="0" presId="urn:microsoft.com/office/officeart/2005/8/layout/default"/>
    <dgm:cxn modelId="{A4533A11-7614-4637-B0D4-16FAB6A08877}" type="presParOf" srcId="{6E702327-A15A-4099-B249-6A32630BD674}" destId="{FFBCCE0A-EA1E-4F5E-B08E-E2DD6DBF9977}" srcOrd="4" destOrd="0" presId="urn:microsoft.com/office/officeart/2005/8/layout/default"/>
    <dgm:cxn modelId="{D61EAA5D-48C1-44A0-9DF4-981EDAA74AA5}" type="presParOf" srcId="{6E702327-A15A-4099-B249-6A32630BD674}" destId="{69B67229-5F5B-4203-8EF7-360DA124987F}" srcOrd="5" destOrd="0" presId="urn:microsoft.com/office/officeart/2005/8/layout/default"/>
    <dgm:cxn modelId="{DBA4C1B6-8D24-4344-873C-904FF5DA6B40}" type="presParOf" srcId="{6E702327-A15A-4099-B249-6A32630BD674}" destId="{CA321E1D-5A5C-4D62-9654-8B31AB264C12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E5585-CA47-4C90-8C50-7384250F0EB8}">
      <dsp:nvSpPr>
        <dsp:cNvPr id="0" name=""/>
        <dsp:cNvSpPr/>
      </dsp:nvSpPr>
      <dsp:spPr>
        <a:xfrm>
          <a:off x="340" y="77618"/>
          <a:ext cx="1328144" cy="796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Einzelmaßnahme Wandsystem</a:t>
          </a:r>
        </a:p>
      </dsp:txBody>
      <dsp:txXfrm>
        <a:off x="340" y="77618"/>
        <a:ext cx="1328144" cy="796886"/>
      </dsp:txXfrm>
    </dsp:sp>
    <dsp:sp modelId="{752E8605-3B85-4786-9994-EF593FDFC1F9}">
      <dsp:nvSpPr>
        <dsp:cNvPr id="0" name=""/>
        <dsp:cNvSpPr/>
      </dsp:nvSpPr>
      <dsp:spPr>
        <a:xfrm>
          <a:off x="1461299" y="77618"/>
          <a:ext cx="1328144" cy="796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Effizienzhaus 85</a:t>
          </a:r>
        </a:p>
      </dsp:txBody>
      <dsp:txXfrm>
        <a:off x="1461299" y="77618"/>
        <a:ext cx="1328144" cy="796886"/>
      </dsp:txXfrm>
    </dsp:sp>
    <dsp:sp modelId="{FFBCCE0A-EA1E-4F5E-B08E-E2DD6DBF9977}">
      <dsp:nvSpPr>
        <dsp:cNvPr id="0" name=""/>
        <dsp:cNvSpPr/>
      </dsp:nvSpPr>
      <dsp:spPr>
        <a:xfrm>
          <a:off x="340" y="1007319"/>
          <a:ext cx="1328144" cy="796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Effizienzhaus 70</a:t>
          </a:r>
        </a:p>
      </dsp:txBody>
      <dsp:txXfrm>
        <a:off x="340" y="1007319"/>
        <a:ext cx="1328144" cy="796886"/>
      </dsp:txXfrm>
    </dsp:sp>
    <dsp:sp modelId="{CA321E1D-5A5C-4D62-9654-8B31AB264C12}">
      <dsp:nvSpPr>
        <dsp:cNvPr id="0" name=""/>
        <dsp:cNvSpPr/>
      </dsp:nvSpPr>
      <dsp:spPr>
        <a:xfrm>
          <a:off x="1461299" y="1007319"/>
          <a:ext cx="1328144" cy="796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Effizienzhaus 50</a:t>
          </a:r>
        </a:p>
      </dsp:txBody>
      <dsp:txXfrm>
        <a:off x="1461299" y="1007319"/>
        <a:ext cx="1328144" cy="796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A3505-094C-4E45-BD8E-02A569809783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0C3CD-30DC-4616-9CC2-B6609CF3F4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639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0C3CD-30DC-4616-9CC2-B6609CF3F495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962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0C3CD-30DC-4616-9CC2-B6609CF3F49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55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setzen weiterhin auf Serielle Lösungen als eine Lösungsoption</a:t>
            </a:r>
          </a:p>
          <a:p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Vorteile siehe Folie</a:t>
            </a:r>
          </a:p>
          <a:p>
            <a:endParaRPr lang="de-DE"/>
          </a:p>
          <a:p>
            <a:r>
              <a:rPr lang="de-DE"/>
              <a:t>Es entwickelt sich</a:t>
            </a:r>
          </a:p>
          <a:p>
            <a:endParaRPr lang="de-DE"/>
          </a:p>
          <a:p>
            <a:r>
              <a:rPr lang="de-DE"/>
              <a:t>Viele Wohnungsunternehmen sehr zufrieden</a:t>
            </a:r>
          </a:p>
          <a:p>
            <a:endParaRPr lang="de-DE"/>
          </a:p>
          <a:p>
            <a:r>
              <a:rPr lang="de-DE"/>
              <a:t>Für eine sehr breiten Markt ist Preisdegression notwendig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0C3CD-30DC-4616-9CC2-B6609CF3F49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0807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E36AB-5215-669D-E587-3B5C28A9D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E9CC869-11CC-86C8-C748-23389D3BA3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E47C803-AE38-1C16-2A3D-9778E09E7E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ACF3225-085E-1994-5FD2-2070538D5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0C3CD-30DC-4616-9CC2-B6609CF3F49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225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0C3CD-30DC-4616-9CC2-B6609CF3F49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045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0C3CD-30DC-4616-9CC2-B6609CF3F49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6268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B0C3CD-30DC-4616-9CC2-B6609CF3F49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911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mit_Formen_ohne_Zus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CE01B90F-963F-29EB-8D29-6A8A64F71D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795387" y="0"/>
            <a:ext cx="2880063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31C4325-7BFD-FC09-E067-B51B568D62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256000" y="0"/>
            <a:ext cx="3420063" cy="68580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C7EB1CC5-BE71-9D5D-F067-9282250DA6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750971" y="750971"/>
            <a:ext cx="2917942" cy="1416000"/>
          </a:xfrm>
          <a:custGeom>
            <a:avLst/>
            <a:gdLst>
              <a:gd name="connsiteX0" fmla="*/ 0 w 2917942"/>
              <a:gd name="connsiteY0" fmla="*/ 1416000 h 1416000"/>
              <a:gd name="connsiteX1" fmla="*/ 0 w 2917942"/>
              <a:gd name="connsiteY1" fmla="*/ 0 h 1416000"/>
              <a:gd name="connsiteX2" fmla="*/ 2917942 w 2917942"/>
              <a:gd name="connsiteY2" fmla="*/ 0 h 1416000"/>
              <a:gd name="connsiteX3" fmla="*/ 2350041 w 2917942"/>
              <a:gd name="connsiteY3" fmla="*/ 1416000 h 14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942" h="1416000">
                <a:moveTo>
                  <a:pt x="0" y="1416000"/>
                </a:moveTo>
                <a:lnTo>
                  <a:pt x="0" y="0"/>
                </a:lnTo>
                <a:lnTo>
                  <a:pt x="2917942" y="0"/>
                </a:lnTo>
                <a:lnTo>
                  <a:pt x="2350041" y="141600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50629E-7B42-86E4-0C8F-DD76377A7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3969000"/>
            <a:ext cx="5580000" cy="19800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B9FE63A-D1B4-147D-5496-8104C2D2F6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676063" y="0"/>
            <a:ext cx="539937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08C169-8E38-E2C4-4C43-7BE2122BAE5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0155C03F-6486-76AA-AA76-A677731E890C}"/>
              </a:ext>
            </a:extLst>
          </p:cNvPr>
          <p:cNvSpPr>
            <a:spLocks/>
          </p:cNvSpPr>
          <p:nvPr userDrawn="1"/>
        </p:nvSpPr>
        <p:spPr>
          <a:xfrm>
            <a:off x="9696000" y="1989000"/>
            <a:ext cx="2496000" cy="4869000"/>
          </a:xfrm>
          <a:custGeom>
            <a:avLst/>
            <a:gdLst>
              <a:gd name="connsiteX0" fmla="*/ 0 w 2496000"/>
              <a:gd name="connsiteY0" fmla="*/ 0 h 4869000"/>
              <a:gd name="connsiteX1" fmla="*/ 2496000 w 2496000"/>
              <a:gd name="connsiteY1" fmla="*/ 1008449 h 4869000"/>
              <a:gd name="connsiteX2" fmla="*/ 2496000 w 2496000"/>
              <a:gd name="connsiteY2" fmla="*/ 4869000 h 4869000"/>
              <a:gd name="connsiteX3" fmla="*/ 0 w 2496000"/>
              <a:gd name="connsiteY3" fmla="*/ 4869000 h 486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6000" h="4869000">
                <a:moveTo>
                  <a:pt x="0" y="0"/>
                </a:moveTo>
                <a:lnTo>
                  <a:pt x="2496000" y="1008449"/>
                </a:lnTo>
                <a:lnTo>
                  <a:pt x="2496000" y="4869000"/>
                </a:lnTo>
                <a:lnTo>
                  <a:pt x="0" y="486900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DFBA50-5519-6071-511D-139DCF5717B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215494-25BB-4BA5-B27C-A3E5F6D1A4A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D0E0DA-F147-C95D-72C2-D041AFF77F0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696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_mit_Bild_und_Text_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91BB769-C23A-751D-BC4A-E204368752B2}"/>
              </a:ext>
            </a:extLst>
          </p:cNvPr>
          <p:cNvSpPr/>
          <p:nvPr userDrawn="1"/>
        </p:nvSpPr>
        <p:spPr>
          <a:xfrm>
            <a:off x="0" y="0"/>
            <a:ext cx="1416000" cy="68580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90000" rIns="180000" bIns="0" rtlCol="0" anchor="t" anchorCtr="0"/>
          <a:lstStyle/>
          <a:p>
            <a:pPr algn="ctr">
              <a:lnSpc>
                <a:spcPct val="120000"/>
              </a:lnSpc>
              <a:spcAft>
                <a:spcPts val="1200"/>
              </a:spcAft>
            </a:pPr>
            <a:endParaRPr lang="de-DE" sz="1600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ADB7EADD-75CD-88F9-CAA1-465C6F51C77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956000" y="0"/>
            <a:ext cx="10236000" cy="4149725"/>
          </a:xfrm>
        </p:spPr>
        <p:txBody>
          <a:bodyPr rIns="540000" anchor="ctr" anchorCtr="0"/>
          <a:lstStyle>
            <a:lvl1pPr algn="r">
              <a:defRPr i="1">
                <a:solidFill>
                  <a:schemeClr val="bg1"/>
                </a:solidFill>
              </a:defRPr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F40BF43-1384-8DBF-F7E5-3C594049E3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6000" y="0"/>
            <a:ext cx="4859388" cy="6858000"/>
          </a:xfrm>
          <a:solidFill>
            <a:schemeClr val="accent3">
              <a:alpha val="6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CF4529-7223-0832-4750-37D709EA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000" y="4689000"/>
            <a:ext cx="3959999" cy="1440338"/>
          </a:xfrm>
        </p:spPr>
        <p:txBody>
          <a:bodyPr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B60F86C8-8049-2812-60C2-39C87C245848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21"/>
          </p:nvPr>
        </p:nvSpPr>
        <p:spPr>
          <a:xfrm>
            <a:off x="376251" y="6165531"/>
            <a:ext cx="2433624" cy="6382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4512E7-C6AB-1D02-4E09-5084B70A0742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161CAD-A6FC-4331-917E-087A33A390AC}" type="datetime1">
              <a:rPr lang="de-DE" smtClean="0"/>
              <a:pPr/>
              <a:t>21.08.2026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007D38-902C-C268-BF32-4E3796F3D96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B175E7-6D57-870F-7B95-F845D8F5F8D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58236607-626F-CE78-7FA9-C5398BD7A05C}"/>
              </a:ext>
            </a:extLst>
          </p:cNvPr>
          <p:cNvSpPr/>
          <p:nvPr userDrawn="1"/>
        </p:nvSpPr>
        <p:spPr>
          <a:xfrm rot="16200000" flipH="1">
            <a:off x="-1803727" y="1796892"/>
            <a:ext cx="4843454" cy="1235999"/>
          </a:xfrm>
          <a:custGeom>
            <a:avLst/>
            <a:gdLst>
              <a:gd name="connsiteX0" fmla="*/ 0 w 4843454"/>
              <a:gd name="connsiteY0" fmla="*/ 0 h 1235999"/>
              <a:gd name="connsiteX1" fmla="*/ 0 w 4843454"/>
              <a:gd name="connsiteY1" fmla="*/ 1235999 h 1235999"/>
              <a:gd name="connsiteX2" fmla="*/ 4347744 w 4843454"/>
              <a:gd name="connsiteY2" fmla="*/ 1235999 h 1235999"/>
              <a:gd name="connsiteX3" fmla="*/ 4843454 w 4843454"/>
              <a:gd name="connsiteY3" fmla="*/ 0 h 123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43454" h="1235999">
                <a:moveTo>
                  <a:pt x="0" y="0"/>
                </a:moveTo>
                <a:lnTo>
                  <a:pt x="0" y="1235999"/>
                </a:lnTo>
                <a:lnTo>
                  <a:pt x="4347744" y="1235999"/>
                </a:lnTo>
                <a:lnTo>
                  <a:pt x="4843454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3058405C-2E67-C30C-E2EE-4BE0FFCA7D33}"/>
              </a:ext>
            </a:extLst>
          </p:cNvPr>
          <p:cNvSpPr/>
          <p:nvPr userDrawn="1"/>
        </p:nvSpPr>
        <p:spPr>
          <a:xfrm rot="5400000">
            <a:off x="-2066276" y="3186725"/>
            <a:ext cx="4648550" cy="516000"/>
          </a:xfrm>
          <a:custGeom>
            <a:avLst/>
            <a:gdLst>
              <a:gd name="connsiteX0" fmla="*/ 0 w 4648550"/>
              <a:gd name="connsiteY0" fmla="*/ 516000 h 516000"/>
              <a:gd name="connsiteX1" fmla="*/ 206947 w 4648550"/>
              <a:gd name="connsiteY1" fmla="*/ 0 h 516000"/>
              <a:gd name="connsiteX2" fmla="*/ 4648550 w 4648550"/>
              <a:gd name="connsiteY2" fmla="*/ 0 h 516000"/>
              <a:gd name="connsiteX3" fmla="*/ 4441603 w 4648550"/>
              <a:gd name="connsiteY3" fmla="*/ 516000 h 5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8550" h="516000">
                <a:moveTo>
                  <a:pt x="0" y="516000"/>
                </a:moveTo>
                <a:lnTo>
                  <a:pt x="206947" y="0"/>
                </a:lnTo>
                <a:lnTo>
                  <a:pt x="4648550" y="0"/>
                </a:lnTo>
                <a:lnTo>
                  <a:pt x="4441603" y="51600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70E947D-2B15-6F02-265E-3469CF9D671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35750" y="4689475"/>
            <a:ext cx="5040313" cy="14763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60132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_mit_Bild_und_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E9F8803-16AB-3E3C-E9AA-83D856D77F7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5938" y="0"/>
            <a:ext cx="6659562" cy="5589588"/>
          </a:xfrm>
        </p:spPr>
        <p:txBody>
          <a:bodyPr bIns="720000" anchor="ctr" anchorCtr="0"/>
          <a:lstStyle>
            <a:lvl1pPr algn="ctr">
              <a:defRPr i="1"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99FA6A98-4EF6-9C38-3C69-CA68F2392E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0"/>
            <a:ext cx="6096000" cy="6858000"/>
          </a:xfrm>
          <a:solidFill>
            <a:schemeClr val="accent4">
              <a:alpha val="6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FAE61DB0-4590-DB1A-FB98-B7745B694AD7}"/>
              </a:ext>
            </a:extLst>
          </p:cNvPr>
          <p:cNvSpPr/>
          <p:nvPr userDrawn="1"/>
        </p:nvSpPr>
        <p:spPr>
          <a:xfrm rot="5400000">
            <a:off x="-466502" y="466501"/>
            <a:ext cx="2709001" cy="1775999"/>
          </a:xfrm>
          <a:custGeom>
            <a:avLst/>
            <a:gdLst>
              <a:gd name="connsiteX0" fmla="*/ 0 w 2700001"/>
              <a:gd name="connsiteY0" fmla="*/ 1775999 h 1775999"/>
              <a:gd name="connsiteX1" fmla="*/ 0 w 2700001"/>
              <a:gd name="connsiteY1" fmla="*/ 0 h 1775999"/>
              <a:gd name="connsiteX2" fmla="*/ 2700001 w 2700001"/>
              <a:gd name="connsiteY2" fmla="*/ 0 h 1775999"/>
              <a:gd name="connsiteX3" fmla="*/ 1987719 w 2700001"/>
              <a:gd name="connsiteY3" fmla="*/ 1775999 h 17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0001" h="1775999">
                <a:moveTo>
                  <a:pt x="0" y="1775999"/>
                </a:moveTo>
                <a:lnTo>
                  <a:pt x="0" y="0"/>
                </a:lnTo>
                <a:lnTo>
                  <a:pt x="2700001" y="0"/>
                </a:lnTo>
                <a:lnTo>
                  <a:pt x="1987719" y="1775999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97EC39-473E-E068-9F44-C3D6D85B4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6000" y="729000"/>
            <a:ext cx="3780063" cy="9007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7B21628-1117-C2AE-07A0-880AC09B98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96225" y="1989000"/>
            <a:ext cx="3779838" cy="4140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526897A4-8CCE-A628-1E82-DA137BD9D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3439095" y="2760869"/>
            <a:ext cx="3694035" cy="4500226"/>
          </a:xfrm>
          <a:custGeom>
            <a:avLst/>
            <a:gdLst>
              <a:gd name="connsiteX0" fmla="*/ 3694035 w 3694035"/>
              <a:gd name="connsiteY0" fmla="*/ 0 h 3779838"/>
              <a:gd name="connsiteX1" fmla="*/ 0 w 3694035"/>
              <a:gd name="connsiteY1" fmla="*/ 0 h 3779838"/>
              <a:gd name="connsiteX2" fmla="*/ 0 w 3694035"/>
              <a:gd name="connsiteY2" fmla="*/ 3779838 h 3779838"/>
              <a:gd name="connsiteX3" fmla="*/ 2164864 w 3694035"/>
              <a:gd name="connsiteY3" fmla="*/ 3779838 h 377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4035" h="3779838">
                <a:moveTo>
                  <a:pt x="3694035" y="0"/>
                </a:moveTo>
                <a:lnTo>
                  <a:pt x="0" y="0"/>
                </a:lnTo>
                <a:lnTo>
                  <a:pt x="0" y="3779838"/>
                </a:lnTo>
                <a:lnTo>
                  <a:pt x="2164864" y="3779838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D0D4981-7601-9FE8-FFBD-98AB7B21B0A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64726FE-AF36-4A51-821F-2DEA685A0D4D}" type="datetime1">
              <a:rPr lang="de-DE" smtClean="0"/>
              <a:pPr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018082F-5CD3-098A-5183-6E35548AFB3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5C4E01-8E42-A3E9-98C3-2293D979333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104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CD2D4-A4B7-32F5-E9C5-FDFD211E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9564303-36C4-9194-638F-1D16B8AEC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CCDB2-565D-4BEA-9A22-D1DD5ACB7CF3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7065033-6BE8-D6F8-4B52-7BC05B673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B25585-C503-C983-10A8-A67201C16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75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_Headline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FCABA7-E395-E75D-0A4F-EE1062320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035203-622A-91A1-E7B3-7942C83E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7DC5-3AE2-4858-BD84-7509A4F9F8BD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8091A50-E16E-361F-DAA3-55B82636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B24D83-5DD9-1B1A-0A39-B90E66D4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9F2BABB-87DD-6A82-A6F4-AA4A156566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0" y="1629000"/>
            <a:ext cx="11160063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24267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Formen_recht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FCABA7-E395-E75D-0A4F-EE1062320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368300"/>
            <a:ext cx="9179944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035203-622A-91A1-E7B3-7942C83E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EDF-E837-4F6C-890D-A996829D034D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8091A50-E16E-361F-DAA3-55B82636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B24D83-5DD9-1B1A-0A39-B90E66D4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9F2BABB-87DD-6A82-A6F4-AA4A156566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1" y="1629000"/>
            <a:ext cx="9179944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36980BA3-D0FD-4595-026B-B41F111501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 flipH="1" flipV="1">
            <a:off x="7711503" y="2344498"/>
            <a:ext cx="5949001" cy="1260003"/>
          </a:xfrm>
          <a:custGeom>
            <a:avLst/>
            <a:gdLst>
              <a:gd name="connsiteX0" fmla="*/ 5949001 w 5949001"/>
              <a:gd name="connsiteY0" fmla="*/ 0 h 1260003"/>
              <a:gd name="connsiteX1" fmla="*/ 5949001 w 5949001"/>
              <a:gd name="connsiteY1" fmla="*/ 1260003 h 1260003"/>
              <a:gd name="connsiteX2" fmla="*/ 0 w 5949001"/>
              <a:gd name="connsiteY2" fmla="*/ 1260003 h 1260003"/>
              <a:gd name="connsiteX3" fmla="*/ 505336 w 5949001"/>
              <a:gd name="connsiteY3" fmla="*/ 0 h 126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9001" h="1260003">
                <a:moveTo>
                  <a:pt x="5949001" y="0"/>
                </a:moveTo>
                <a:lnTo>
                  <a:pt x="5949001" y="1260003"/>
                </a:lnTo>
                <a:lnTo>
                  <a:pt x="0" y="1260003"/>
                </a:lnTo>
                <a:lnTo>
                  <a:pt x="505336" y="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7DFFF2EF-4F44-B856-3657-C2AF383E23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 flipH="1" flipV="1">
            <a:off x="9961502" y="274500"/>
            <a:ext cx="1988999" cy="1440000"/>
          </a:xfrm>
          <a:custGeom>
            <a:avLst/>
            <a:gdLst>
              <a:gd name="connsiteX0" fmla="*/ 1988999 w 1988999"/>
              <a:gd name="connsiteY0" fmla="*/ 0 h 1440000"/>
              <a:gd name="connsiteX1" fmla="*/ 1988999 w 1988999"/>
              <a:gd name="connsiteY1" fmla="*/ 1440000 h 1440000"/>
              <a:gd name="connsiteX2" fmla="*/ 0 w 1988999"/>
              <a:gd name="connsiteY2" fmla="*/ 1440000 h 1440000"/>
              <a:gd name="connsiteX3" fmla="*/ 577526 w 1988999"/>
              <a:gd name="connsiteY3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8999" h="1440000">
                <a:moveTo>
                  <a:pt x="1988999" y="0"/>
                </a:moveTo>
                <a:lnTo>
                  <a:pt x="1988999" y="1440000"/>
                </a:lnTo>
                <a:lnTo>
                  <a:pt x="0" y="1440000"/>
                </a:lnTo>
                <a:lnTo>
                  <a:pt x="577526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15880275-5FEE-A13E-FA88-F076BD8118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1676001" y="3069000"/>
            <a:ext cx="516000" cy="378900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E56C5293-CD95-2C44-77E3-B72D4A81F4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V="1">
            <a:off x="10309500" y="646499"/>
            <a:ext cx="2529000" cy="1236000"/>
          </a:xfrm>
          <a:custGeom>
            <a:avLst/>
            <a:gdLst>
              <a:gd name="connsiteX0" fmla="*/ 2529000 w 2529000"/>
              <a:gd name="connsiteY0" fmla="*/ 1236000 h 1236000"/>
              <a:gd name="connsiteX1" fmla="*/ 2529000 w 2529000"/>
              <a:gd name="connsiteY1" fmla="*/ 0 h 1236000"/>
              <a:gd name="connsiteX2" fmla="*/ 495711 w 2529000"/>
              <a:gd name="connsiteY2" fmla="*/ 0 h 1236000"/>
              <a:gd name="connsiteX3" fmla="*/ 0 w 2529000"/>
              <a:gd name="connsiteY3" fmla="*/ 1236000 h 12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9000" h="1236000">
                <a:moveTo>
                  <a:pt x="2529000" y="1236000"/>
                </a:moveTo>
                <a:lnTo>
                  <a:pt x="2529000" y="0"/>
                </a:lnTo>
                <a:lnTo>
                  <a:pt x="495711" y="0"/>
                </a:lnTo>
                <a:lnTo>
                  <a:pt x="0" y="123600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663460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Formen_rech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FCABA7-E395-E75D-0A4F-EE1062320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368300"/>
            <a:ext cx="9180000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035203-622A-91A1-E7B3-7942C83E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7F4DE-8E94-4ECC-A452-9A0A6E83E238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8091A50-E16E-361F-DAA3-55B82636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B24D83-5DD9-1B1A-0A39-B90E66D4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9F2BABB-87DD-6A82-A6F4-AA4A156566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1" y="1629000"/>
            <a:ext cx="9180000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550AF4FF-895A-BCC0-BB20-9F956D2BE1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0056001" y="1054924"/>
            <a:ext cx="2136000" cy="5254076"/>
          </a:xfrm>
          <a:custGeom>
            <a:avLst/>
            <a:gdLst/>
            <a:ahLst/>
            <a:cxnLst/>
            <a:rect l="l" t="t" r="r" b="b"/>
            <a:pathLst>
              <a:path w="2769870" h="6622415">
                <a:moveTo>
                  <a:pt x="2769412" y="1118915"/>
                </a:moveTo>
                <a:lnTo>
                  <a:pt x="2769412" y="6622079"/>
                </a:lnTo>
                <a:lnTo>
                  <a:pt x="0" y="5503163"/>
                </a:lnTo>
                <a:lnTo>
                  <a:pt x="0" y="0"/>
                </a:lnTo>
                <a:lnTo>
                  <a:pt x="2769412" y="1118915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B074C04E-9584-D7DA-2E82-8763127448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596000" y="0"/>
            <a:ext cx="1596000" cy="4149000"/>
          </a:xfrm>
          <a:custGeom>
            <a:avLst/>
            <a:gdLst>
              <a:gd name="connsiteX0" fmla="*/ 0 w 1596000"/>
              <a:gd name="connsiteY0" fmla="*/ 4149000 h 4149000"/>
              <a:gd name="connsiteX1" fmla="*/ 1596000 w 1596000"/>
              <a:gd name="connsiteY1" fmla="*/ 4149000 h 4149000"/>
              <a:gd name="connsiteX2" fmla="*/ 1596000 w 1596000"/>
              <a:gd name="connsiteY2" fmla="*/ 644826 h 4149000"/>
              <a:gd name="connsiteX3" fmla="*/ 0 w 1596000"/>
              <a:gd name="connsiteY3" fmla="*/ 0 h 414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000" h="4149000">
                <a:moveTo>
                  <a:pt x="0" y="4149000"/>
                </a:moveTo>
                <a:lnTo>
                  <a:pt x="1596000" y="4149000"/>
                </a:lnTo>
                <a:lnTo>
                  <a:pt x="1596000" y="6448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4191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Formen_recht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FCABA7-E395-E75D-0A4F-EE1062320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368300"/>
            <a:ext cx="9180000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8091A50-E16E-361F-DAA3-55B82636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9F2BABB-87DD-6A82-A6F4-AA4A156566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1" y="1629000"/>
            <a:ext cx="9180000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31CFC34F-9014-F427-8D2A-785BBDF5A5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V="1">
            <a:off x="7976998" y="2978998"/>
            <a:ext cx="5778001" cy="1980001"/>
          </a:xfrm>
          <a:custGeom>
            <a:avLst/>
            <a:gdLst>
              <a:gd name="connsiteX0" fmla="*/ 5768999 w 5768999"/>
              <a:gd name="connsiteY0" fmla="*/ 1 h 1980001"/>
              <a:gd name="connsiteX1" fmla="*/ 0 w 5768999"/>
              <a:gd name="connsiteY1" fmla="*/ 0 h 1980001"/>
              <a:gd name="connsiteX2" fmla="*/ 0 w 5768999"/>
              <a:gd name="connsiteY2" fmla="*/ 1980001 h 1980001"/>
              <a:gd name="connsiteX3" fmla="*/ 4974901 w 5768999"/>
              <a:gd name="connsiteY3" fmla="*/ 1980000 h 198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8999" h="1980001">
                <a:moveTo>
                  <a:pt x="5768999" y="1"/>
                </a:moveTo>
                <a:lnTo>
                  <a:pt x="0" y="0"/>
                </a:lnTo>
                <a:lnTo>
                  <a:pt x="0" y="1980001"/>
                </a:lnTo>
                <a:lnTo>
                  <a:pt x="4974901" y="198000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1FF3383-8552-35F3-1270-347239ADE1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1676001" y="2349000"/>
            <a:ext cx="515999" cy="4509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01A38D84-37BD-DA8F-9E50-C2C401146D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1136262" y="5949194"/>
            <a:ext cx="1055738" cy="908807"/>
          </a:xfrm>
          <a:custGeom>
            <a:avLst/>
            <a:gdLst>
              <a:gd name="connsiteX0" fmla="*/ 1055738 w 1055738"/>
              <a:gd name="connsiteY0" fmla="*/ 908807 h 908807"/>
              <a:gd name="connsiteX1" fmla="*/ 0 w 1055738"/>
              <a:gd name="connsiteY1" fmla="*/ 482262 h 908807"/>
              <a:gd name="connsiteX2" fmla="*/ 0 w 1055738"/>
              <a:gd name="connsiteY2" fmla="*/ 0 h 908807"/>
              <a:gd name="connsiteX3" fmla="*/ 1055738 w 1055738"/>
              <a:gd name="connsiteY3" fmla="*/ 0 h 908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738" h="908807">
                <a:moveTo>
                  <a:pt x="1055738" y="908807"/>
                </a:moveTo>
                <a:lnTo>
                  <a:pt x="0" y="482262"/>
                </a:lnTo>
                <a:lnTo>
                  <a:pt x="0" y="0"/>
                </a:lnTo>
                <a:lnTo>
                  <a:pt x="1055738" y="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035203-622A-91A1-E7B3-7942C83E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B6CB4B-C3F4-4B8A-B229-AFCAEA9335BB}" type="datetime1">
              <a:rPr lang="de-DE" smtClean="0"/>
              <a:t>21.08.2026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B24D83-5DD9-1B1A-0A39-B90E66D4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466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Formen_recht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CCD9A890-41D5-FAF4-B073-2A9F0DB1D570}"/>
              </a:ext>
            </a:extLst>
          </p:cNvPr>
          <p:cNvSpPr>
            <a:spLocks/>
          </p:cNvSpPr>
          <p:nvPr userDrawn="1"/>
        </p:nvSpPr>
        <p:spPr>
          <a:xfrm>
            <a:off x="10236000" y="0"/>
            <a:ext cx="1956000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B920A5-CAEF-2BCE-101D-348BB3E55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58D5D80-658B-D329-D270-CE311E89F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B7B912-BC30-49B7-A02C-19E603112DCE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507E1C-6C27-73DB-CFDB-8FBFE4DA2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DA96791-654F-EA7A-5AA3-B546E17C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3C404A-06C2-7398-F877-6BA56D97F4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1" y="1628774"/>
            <a:ext cx="9540000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3546C745-E064-A10B-D8D5-CD17B11F1DA6}"/>
              </a:ext>
            </a:extLst>
          </p:cNvPr>
          <p:cNvSpPr>
            <a:spLocks/>
          </p:cNvSpPr>
          <p:nvPr userDrawn="1"/>
        </p:nvSpPr>
        <p:spPr>
          <a:xfrm rot="5400000">
            <a:off x="9593481" y="1010482"/>
            <a:ext cx="3601037" cy="1596000"/>
          </a:xfrm>
          <a:custGeom>
            <a:avLst/>
            <a:gdLst>
              <a:gd name="connsiteX0" fmla="*/ 0 w 3601037"/>
              <a:gd name="connsiteY0" fmla="*/ 1584277 h 1584277"/>
              <a:gd name="connsiteX1" fmla="*/ 0 w 3601037"/>
              <a:gd name="connsiteY1" fmla="*/ 0 h 1584277"/>
              <a:gd name="connsiteX2" fmla="*/ 3601037 w 3601037"/>
              <a:gd name="connsiteY2" fmla="*/ 0 h 1584277"/>
              <a:gd name="connsiteX3" fmla="*/ 2965648 w 3601037"/>
              <a:gd name="connsiteY3" fmla="*/ 1584277 h 1584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1037" h="1584277">
                <a:moveTo>
                  <a:pt x="0" y="1584277"/>
                </a:moveTo>
                <a:lnTo>
                  <a:pt x="0" y="0"/>
                </a:lnTo>
                <a:lnTo>
                  <a:pt x="3601037" y="0"/>
                </a:lnTo>
                <a:lnTo>
                  <a:pt x="2965648" y="1584277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1688734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Viole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36C0D5-F922-E87C-9327-AD2DD3F32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3D0B065-ED57-DE24-3AE8-D68FDE8CB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A103-BB6E-4FDB-92CB-EAD44EBEAB93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BDA441-80D7-9ED1-0F9E-DC054AF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FC6798-FB8E-900D-B958-D73F41CF2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2CB966A-5CB5-ADD1-3B26-F25FA5592C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0" y="1629000"/>
            <a:ext cx="11160063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4DA8C8D7-99FE-CE6F-5DB0-61C9F75558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811000" y="2811000"/>
            <a:ext cx="5958000" cy="336000"/>
          </a:xfrm>
          <a:custGeom>
            <a:avLst/>
            <a:gdLst>
              <a:gd name="connsiteX0" fmla="*/ 0 w 5769000"/>
              <a:gd name="connsiteY0" fmla="*/ 336000 h 336000"/>
              <a:gd name="connsiteX1" fmla="*/ 0 w 5769000"/>
              <a:gd name="connsiteY1" fmla="*/ 0 h 336000"/>
              <a:gd name="connsiteX2" fmla="*/ 5769000 w 5769000"/>
              <a:gd name="connsiteY2" fmla="*/ 0 h 336000"/>
              <a:gd name="connsiteX3" fmla="*/ 5634244 w 5769000"/>
              <a:gd name="connsiteY3" fmla="*/ 336000 h 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336000">
                <a:moveTo>
                  <a:pt x="0" y="336000"/>
                </a:moveTo>
                <a:lnTo>
                  <a:pt x="0" y="0"/>
                </a:lnTo>
                <a:lnTo>
                  <a:pt x="5769000" y="0"/>
                </a:lnTo>
                <a:lnTo>
                  <a:pt x="5634244" y="33600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6009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Viole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3D0B065-ED57-DE24-3AE8-D68FDE8CB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2461-2A60-413F-B40C-489E9AD8185E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BDA441-80D7-9ED1-0F9E-DC054AF9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FC6798-FB8E-900D-B958-D73F41CF2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2CB966A-5CB5-ADD1-3B26-F25FA5592C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0" y="1629000"/>
            <a:ext cx="11160063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4DA8C8D7-99FE-CE6F-5DB0-61C9F75558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811000" y="2811000"/>
            <a:ext cx="5958000" cy="336000"/>
          </a:xfrm>
          <a:custGeom>
            <a:avLst/>
            <a:gdLst>
              <a:gd name="connsiteX0" fmla="*/ 0 w 5769000"/>
              <a:gd name="connsiteY0" fmla="*/ 336000 h 336000"/>
              <a:gd name="connsiteX1" fmla="*/ 0 w 5769000"/>
              <a:gd name="connsiteY1" fmla="*/ 0 h 336000"/>
              <a:gd name="connsiteX2" fmla="*/ 5769000 w 5769000"/>
              <a:gd name="connsiteY2" fmla="*/ 0 h 336000"/>
              <a:gd name="connsiteX3" fmla="*/ 5634244 w 5769000"/>
              <a:gd name="connsiteY3" fmla="*/ 336000 h 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336000">
                <a:moveTo>
                  <a:pt x="0" y="336000"/>
                </a:moveTo>
                <a:lnTo>
                  <a:pt x="0" y="0"/>
                </a:lnTo>
                <a:lnTo>
                  <a:pt x="5769000" y="0"/>
                </a:lnTo>
                <a:lnTo>
                  <a:pt x="5634244" y="33600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B55E734C-E00A-BDFC-9BAD-8AE9A178C7DC}"/>
              </a:ext>
            </a:extLst>
          </p:cNvPr>
          <p:cNvSpPr/>
          <p:nvPr userDrawn="1"/>
        </p:nvSpPr>
        <p:spPr>
          <a:xfrm>
            <a:off x="0" y="0"/>
            <a:ext cx="1056000" cy="1449000"/>
          </a:xfrm>
          <a:custGeom>
            <a:avLst/>
            <a:gdLst>
              <a:gd name="connsiteX0" fmla="*/ 0 w 1056000"/>
              <a:gd name="connsiteY0" fmla="*/ 0 h 1449000"/>
              <a:gd name="connsiteX1" fmla="*/ 1056000 w 1056000"/>
              <a:gd name="connsiteY1" fmla="*/ 0 h 1449000"/>
              <a:gd name="connsiteX2" fmla="*/ 1056000 w 1056000"/>
              <a:gd name="connsiteY2" fmla="*/ 1449000 h 1449000"/>
              <a:gd name="connsiteX3" fmla="*/ 0 w 1056000"/>
              <a:gd name="connsiteY3" fmla="*/ 1022348 h 144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000" h="1449000">
                <a:moveTo>
                  <a:pt x="0" y="0"/>
                </a:moveTo>
                <a:lnTo>
                  <a:pt x="1056000" y="0"/>
                </a:lnTo>
                <a:lnTo>
                  <a:pt x="1056000" y="1449000"/>
                </a:lnTo>
                <a:lnTo>
                  <a:pt x="0" y="1022348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36C0D5-F922-E87C-9327-AD2DD3F32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1450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mit_Formen_und_Zus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543A2488-A5F1-E484-71DC-B37418ADE6AA}"/>
              </a:ext>
            </a:extLst>
          </p:cNvPr>
          <p:cNvSpPr>
            <a:spLocks/>
          </p:cNvSpPr>
          <p:nvPr userDrawn="1"/>
        </p:nvSpPr>
        <p:spPr>
          <a:xfrm>
            <a:off x="8796000" y="0"/>
            <a:ext cx="3396000" cy="6858000"/>
          </a:xfrm>
          <a:custGeom>
            <a:avLst/>
            <a:gdLst>
              <a:gd name="connsiteX0" fmla="*/ 0 w 3576000"/>
              <a:gd name="connsiteY0" fmla="*/ 0 h 6858000"/>
              <a:gd name="connsiteX1" fmla="*/ 3576000 w 3576000"/>
              <a:gd name="connsiteY1" fmla="*/ 0 h 6858000"/>
              <a:gd name="connsiteX2" fmla="*/ 3576000 w 3576000"/>
              <a:gd name="connsiteY2" fmla="*/ 6858000 h 6858000"/>
              <a:gd name="connsiteX3" fmla="*/ 0 w 357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6000" h="6858000">
                <a:moveTo>
                  <a:pt x="0" y="0"/>
                </a:moveTo>
                <a:lnTo>
                  <a:pt x="3576000" y="0"/>
                </a:lnTo>
                <a:lnTo>
                  <a:pt x="357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734D23A8-54B5-0CF6-1238-E5724D2169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466500" y="466500"/>
            <a:ext cx="2349000" cy="1416000"/>
          </a:xfrm>
          <a:custGeom>
            <a:avLst/>
            <a:gdLst>
              <a:gd name="connsiteX0" fmla="*/ 0 w 2349000"/>
              <a:gd name="connsiteY0" fmla="*/ 1416000 h 1416000"/>
              <a:gd name="connsiteX1" fmla="*/ 0 w 2349000"/>
              <a:gd name="connsiteY1" fmla="*/ 0 h 1416000"/>
              <a:gd name="connsiteX2" fmla="*/ 2349000 w 2349000"/>
              <a:gd name="connsiteY2" fmla="*/ 0 h 1416000"/>
              <a:gd name="connsiteX3" fmla="*/ 1781099 w 2349000"/>
              <a:gd name="connsiteY3" fmla="*/ 1416000 h 14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9000" h="1416000">
                <a:moveTo>
                  <a:pt x="0" y="1416000"/>
                </a:moveTo>
                <a:lnTo>
                  <a:pt x="0" y="0"/>
                </a:lnTo>
                <a:lnTo>
                  <a:pt x="2349000" y="0"/>
                </a:lnTo>
                <a:lnTo>
                  <a:pt x="1781099" y="141600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50629E-7B42-86E4-0C8F-DD76377A7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2709000"/>
            <a:ext cx="5580000" cy="19800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08C169-8E38-E2C4-4C43-7BE2122BAE5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6163D547-F5C3-2C6E-D61E-5715E3596E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256000" y="369000"/>
            <a:ext cx="3419668" cy="6489000"/>
          </a:xfrm>
          <a:custGeom>
            <a:avLst/>
            <a:gdLst>
              <a:gd name="connsiteX0" fmla="*/ 3419668 w 3419668"/>
              <a:gd name="connsiteY0" fmla="*/ 0 h 6489000"/>
              <a:gd name="connsiteX1" fmla="*/ 3419668 w 3419668"/>
              <a:gd name="connsiteY1" fmla="*/ 6489000 h 6489000"/>
              <a:gd name="connsiteX2" fmla="*/ 0 w 3419668"/>
              <a:gd name="connsiteY2" fmla="*/ 6489000 h 6489000"/>
              <a:gd name="connsiteX3" fmla="*/ 0 w 3419668"/>
              <a:gd name="connsiteY3" fmla="*/ 1415618 h 648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9668" h="6489000">
                <a:moveTo>
                  <a:pt x="3419668" y="0"/>
                </a:moveTo>
                <a:lnTo>
                  <a:pt x="3419668" y="6489000"/>
                </a:lnTo>
                <a:lnTo>
                  <a:pt x="0" y="6489000"/>
                </a:lnTo>
                <a:lnTo>
                  <a:pt x="0" y="1415618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1A3C3913-6171-FEAD-75FD-1B200C0A2E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938" y="4689475"/>
            <a:ext cx="5580062" cy="12595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8B68321D-D3EB-0B38-B5C2-E3A2ACC2B19C}"/>
              </a:ext>
            </a:extLst>
          </p:cNvPr>
          <p:cNvSpPr/>
          <p:nvPr userDrawn="1"/>
        </p:nvSpPr>
        <p:spPr>
          <a:xfrm>
            <a:off x="8796000" y="369000"/>
            <a:ext cx="2880064" cy="6489000"/>
          </a:xfrm>
          <a:custGeom>
            <a:avLst/>
            <a:gdLst>
              <a:gd name="connsiteX0" fmla="*/ 2880064 w 2880064"/>
              <a:gd name="connsiteY0" fmla="*/ 0 h 6489000"/>
              <a:gd name="connsiteX1" fmla="*/ 2880064 w 2880064"/>
              <a:gd name="connsiteY1" fmla="*/ 6489000 h 6489000"/>
              <a:gd name="connsiteX2" fmla="*/ 0 w 2880064"/>
              <a:gd name="connsiteY2" fmla="*/ 6489000 h 6489000"/>
              <a:gd name="connsiteX3" fmla="*/ 0 w 2880064"/>
              <a:gd name="connsiteY3" fmla="*/ 1192242 h 648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0064" h="6489000">
                <a:moveTo>
                  <a:pt x="2880064" y="0"/>
                </a:moveTo>
                <a:lnTo>
                  <a:pt x="2880064" y="6489000"/>
                </a:lnTo>
                <a:lnTo>
                  <a:pt x="0" y="6489000"/>
                </a:lnTo>
                <a:lnTo>
                  <a:pt x="0" y="1192242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585DF466-D559-8258-65F4-E255FF46FAA5}"/>
              </a:ext>
            </a:extLst>
          </p:cNvPr>
          <p:cNvSpPr>
            <a:spLocks/>
          </p:cNvSpPr>
          <p:nvPr userDrawn="1"/>
        </p:nvSpPr>
        <p:spPr>
          <a:xfrm>
            <a:off x="9696000" y="1989000"/>
            <a:ext cx="2496000" cy="4869000"/>
          </a:xfrm>
          <a:custGeom>
            <a:avLst/>
            <a:gdLst>
              <a:gd name="connsiteX0" fmla="*/ 0 w 2496000"/>
              <a:gd name="connsiteY0" fmla="*/ 0 h 4869000"/>
              <a:gd name="connsiteX1" fmla="*/ 2496000 w 2496000"/>
              <a:gd name="connsiteY1" fmla="*/ 1008449 h 4869000"/>
              <a:gd name="connsiteX2" fmla="*/ 2496000 w 2496000"/>
              <a:gd name="connsiteY2" fmla="*/ 4869000 h 4869000"/>
              <a:gd name="connsiteX3" fmla="*/ 0 w 2496000"/>
              <a:gd name="connsiteY3" fmla="*/ 4869000 h 486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6000" h="4869000">
                <a:moveTo>
                  <a:pt x="0" y="0"/>
                </a:moveTo>
                <a:lnTo>
                  <a:pt x="2496000" y="1008449"/>
                </a:lnTo>
                <a:lnTo>
                  <a:pt x="2496000" y="4869000"/>
                </a:lnTo>
                <a:lnTo>
                  <a:pt x="0" y="486900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DFBA50-5519-6071-511D-139DCF5717B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D0E0DA-F147-C95D-72C2-D041AFF77F0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295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0BCB2B-9256-5F4A-9ECC-4C2F9AEC1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F513E4-41CB-2B00-D78E-62870C069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6899-EF25-43A2-9D6F-0358D7303EA4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394D76-25BD-8B4A-7DED-FB332987D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C793E8-FD1E-5B61-2C48-16AD775A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69AEF3A-7CA9-68CA-2BAE-6A62B40198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0" y="1629000"/>
            <a:ext cx="11160063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4830CB9E-F81F-933D-F7F6-AD0BD14362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811000" y="2811000"/>
            <a:ext cx="5958000" cy="336000"/>
          </a:xfrm>
          <a:custGeom>
            <a:avLst/>
            <a:gdLst>
              <a:gd name="connsiteX0" fmla="*/ 0 w 5769000"/>
              <a:gd name="connsiteY0" fmla="*/ 336000 h 336000"/>
              <a:gd name="connsiteX1" fmla="*/ 0 w 5769000"/>
              <a:gd name="connsiteY1" fmla="*/ 0 h 336000"/>
              <a:gd name="connsiteX2" fmla="*/ 5769000 w 5769000"/>
              <a:gd name="connsiteY2" fmla="*/ 0 h 336000"/>
              <a:gd name="connsiteX3" fmla="*/ 5634244 w 5769000"/>
              <a:gd name="connsiteY3" fmla="*/ 336000 h 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336000">
                <a:moveTo>
                  <a:pt x="0" y="336000"/>
                </a:moveTo>
                <a:lnTo>
                  <a:pt x="0" y="0"/>
                </a:lnTo>
                <a:lnTo>
                  <a:pt x="5769000" y="0"/>
                </a:lnTo>
                <a:lnTo>
                  <a:pt x="5634244" y="33600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768101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Turquois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44DF5B-8E90-A7E0-C77A-6BF0E056B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AA004C2-CF5A-4980-ACF8-166D2A978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4DA2-6C33-4D49-85BB-D6E37C82F3D7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C6445D0-18EB-2081-1CBB-C3B147AF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4809DBB-635A-81D6-8E26-E5F3C73DE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C6A238C-0657-781B-2A99-32111B73AC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1628999"/>
            <a:ext cx="11160125" cy="4500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27582086-E236-9A8E-6080-FF292EE335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811000" y="2811000"/>
            <a:ext cx="5958000" cy="336000"/>
          </a:xfrm>
          <a:custGeom>
            <a:avLst/>
            <a:gdLst>
              <a:gd name="connsiteX0" fmla="*/ 0 w 5769000"/>
              <a:gd name="connsiteY0" fmla="*/ 336000 h 336000"/>
              <a:gd name="connsiteX1" fmla="*/ 0 w 5769000"/>
              <a:gd name="connsiteY1" fmla="*/ 0 h 336000"/>
              <a:gd name="connsiteX2" fmla="*/ 5769000 w 5769000"/>
              <a:gd name="connsiteY2" fmla="*/ 0 h 336000"/>
              <a:gd name="connsiteX3" fmla="*/ 5634244 w 5769000"/>
              <a:gd name="connsiteY3" fmla="*/ 336000 h 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336000">
                <a:moveTo>
                  <a:pt x="0" y="336000"/>
                </a:moveTo>
                <a:lnTo>
                  <a:pt x="0" y="0"/>
                </a:lnTo>
                <a:lnTo>
                  <a:pt x="5769000" y="0"/>
                </a:lnTo>
                <a:lnTo>
                  <a:pt x="5634244" y="33600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40002220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Turquois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AA004C2-CF5A-4980-ACF8-166D2A978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1DA6-F7A5-44E8-944C-C1960F780D72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C6445D0-18EB-2081-1CBB-C3B147AF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4809DBB-635A-81D6-8E26-E5F3C73DE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C6A238C-0657-781B-2A99-32111B73AC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1628999"/>
            <a:ext cx="11160125" cy="4500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27582086-E236-9A8E-6080-FF292EE335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811000" y="2811000"/>
            <a:ext cx="5958000" cy="336000"/>
          </a:xfrm>
          <a:custGeom>
            <a:avLst/>
            <a:gdLst>
              <a:gd name="connsiteX0" fmla="*/ 0 w 5769000"/>
              <a:gd name="connsiteY0" fmla="*/ 336000 h 336000"/>
              <a:gd name="connsiteX1" fmla="*/ 0 w 5769000"/>
              <a:gd name="connsiteY1" fmla="*/ 0 h 336000"/>
              <a:gd name="connsiteX2" fmla="*/ 5769000 w 5769000"/>
              <a:gd name="connsiteY2" fmla="*/ 0 h 336000"/>
              <a:gd name="connsiteX3" fmla="*/ 5634244 w 5769000"/>
              <a:gd name="connsiteY3" fmla="*/ 336000 h 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336000">
                <a:moveTo>
                  <a:pt x="0" y="336000"/>
                </a:moveTo>
                <a:lnTo>
                  <a:pt x="0" y="0"/>
                </a:lnTo>
                <a:lnTo>
                  <a:pt x="5769000" y="0"/>
                </a:lnTo>
                <a:lnTo>
                  <a:pt x="5634244" y="33600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FAA49694-BEB8-121D-7B07-77BB0A8F9C92}"/>
              </a:ext>
            </a:extLst>
          </p:cNvPr>
          <p:cNvSpPr/>
          <p:nvPr userDrawn="1"/>
        </p:nvSpPr>
        <p:spPr>
          <a:xfrm>
            <a:off x="0" y="0"/>
            <a:ext cx="1056000" cy="1449000"/>
          </a:xfrm>
          <a:custGeom>
            <a:avLst/>
            <a:gdLst>
              <a:gd name="connsiteX0" fmla="*/ 0 w 1056000"/>
              <a:gd name="connsiteY0" fmla="*/ 0 h 1449000"/>
              <a:gd name="connsiteX1" fmla="*/ 1056000 w 1056000"/>
              <a:gd name="connsiteY1" fmla="*/ 0 h 1449000"/>
              <a:gd name="connsiteX2" fmla="*/ 1056000 w 1056000"/>
              <a:gd name="connsiteY2" fmla="*/ 1449000 h 1449000"/>
              <a:gd name="connsiteX3" fmla="*/ 0 w 1056000"/>
              <a:gd name="connsiteY3" fmla="*/ 1022348 h 144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000" h="1449000">
                <a:moveTo>
                  <a:pt x="0" y="0"/>
                </a:moveTo>
                <a:lnTo>
                  <a:pt x="1056000" y="0"/>
                </a:lnTo>
                <a:lnTo>
                  <a:pt x="1056000" y="1449000"/>
                </a:lnTo>
                <a:lnTo>
                  <a:pt x="0" y="1022348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44DF5B-8E90-A7E0-C77A-6BF0E056B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9672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225BE3-6CD6-9018-9733-DA7534032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A0E7D7-D74F-8E63-2481-AD39B8757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6B76-7489-4085-B3AF-69A45255BC5C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C3E9F8-4184-2094-1932-838F40A9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7E1319-AD2D-4255-2041-5D00018B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D531A9A-44DF-4340-A56C-71F6118C71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0" y="1629000"/>
            <a:ext cx="11160063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000AFB63-9F35-BAD5-C28E-E63CFC2A79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811000" y="2811000"/>
            <a:ext cx="5958000" cy="336000"/>
          </a:xfrm>
          <a:custGeom>
            <a:avLst/>
            <a:gdLst>
              <a:gd name="connsiteX0" fmla="*/ 0 w 5769000"/>
              <a:gd name="connsiteY0" fmla="*/ 336000 h 336000"/>
              <a:gd name="connsiteX1" fmla="*/ 0 w 5769000"/>
              <a:gd name="connsiteY1" fmla="*/ 0 h 336000"/>
              <a:gd name="connsiteX2" fmla="*/ 5769000 w 5769000"/>
              <a:gd name="connsiteY2" fmla="*/ 0 h 336000"/>
              <a:gd name="connsiteX3" fmla="*/ 5634244 w 5769000"/>
              <a:gd name="connsiteY3" fmla="*/ 336000 h 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336000">
                <a:moveTo>
                  <a:pt x="0" y="336000"/>
                </a:moveTo>
                <a:lnTo>
                  <a:pt x="0" y="0"/>
                </a:lnTo>
                <a:lnTo>
                  <a:pt x="5769000" y="0"/>
                </a:lnTo>
                <a:lnTo>
                  <a:pt x="5634244" y="33600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26712300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45B3CE-C8B7-E276-3E0A-2D224F7B3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6000" y="368300"/>
            <a:ext cx="9360000" cy="5761038"/>
          </a:xfrm>
        </p:spPr>
        <p:txBody>
          <a:bodyPr anchor="ctr" anchorCtr="0">
            <a:normAutofit/>
          </a:bodyPr>
          <a:lstStyle>
            <a:lvl1pPr algn="ctr">
              <a:defRPr sz="4400"/>
            </a:lvl1pPr>
          </a:lstStyle>
          <a:p>
            <a:r>
              <a:rPr lang="de-DE"/>
              <a:t>Statement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5E675AF-42B2-46CD-E2EC-3C7C42EA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8313-6960-437D-8F84-17DB24727A00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9EFF23-348C-165C-DE7C-AF914F5C4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387807B-A0FF-9CCB-D86D-A7B35376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B05A057E-9E7B-7924-4051-CF1E8E983F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 flipH="1" flipV="1">
            <a:off x="10758286" y="394534"/>
            <a:ext cx="1828246" cy="1039180"/>
          </a:xfrm>
          <a:custGeom>
            <a:avLst/>
            <a:gdLst>
              <a:gd name="connsiteX0" fmla="*/ 1828246 w 1828246"/>
              <a:gd name="connsiteY0" fmla="*/ 0 h 1039180"/>
              <a:gd name="connsiteX1" fmla="*/ 1828246 w 1828246"/>
              <a:gd name="connsiteY1" fmla="*/ 1039180 h 1039180"/>
              <a:gd name="connsiteX2" fmla="*/ 0 w 1828246"/>
              <a:gd name="connsiteY2" fmla="*/ 1039180 h 1039180"/>
              <a:gd name="connsiteX3" fmla="*/ 416773 w 1828246"/>
              <a:gd name="connsiteY3" fmla="*/ 0 h 103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246" h="1039180">
                <a:moveTo>
                  <a:pt x="1828246" y="0"/>
                </a:moveTo>
                <a:lnTo>
                  <a:pt x="1828246" y="1039180"/>
                </a:lnTo>
                <a:lnTo>
                  <a:pt x="0" y="1039180"/>
                </a:lnTo>
                <a:lnTo>
                  <a:pt x="416773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94046506-ECA3-D5C1-B0E1-B13722FFFA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V="1">
            <a:off x="10767909" y="1104908"/>
            <a:ext cx="2529000" cy="319182"/>
          </a:xfrm>
          <a:custGeom>
            <a:avLst/>
            <a:gdLst>
              <a:gd name="connsiteX0" fmla="*/ 2529000 w 2529000"/>
              <a:gd name="connsiteY0" fmla="*/ 319182 h 319182"/>
              <a:gd name="connsiteX1" fmla="*/ 2529000 w 2529000"/>
              <a:gd name="connsiteY1" fmla="*/ 0 h 319182"/>
              <a:gd name="connsiteX2" fmla="*/ 128011 w 2529000"/>
              <a:gd name="connsiteY2" fmla="*/ 0 h 319182"/>
              <a:gd name="connsiteX3" fmla="*/ 0 w 2529000"/>
              <a:gd name="connsiteY3" fmla="*/ 319182 h 319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9000" h="319182">
                <a:moveTo>
                  <a:pt x="2529000" y="319182"/>
                </a:moveTo>
                <a:lnTo>
                  <a:pt x="2529000" y="0"/>
                </a:lnTo>
                <a:lnTo>
                  <a:pt x="128011" y="0"/>
                </a:lnTo>
                <a:lnTo>
                  <a:pt x="0" y="319182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F173054A-925B-139E-0A5C-4DA186ACFE9B}"/>
              </a:ext>
            </a:extLst>
          </p:cNvPr>
          <p:cNvSpPr>
            <a:spLocks/>
          </p:cNvSpPr>
          <p:nvPr userDrawn="1"/>
        </p:nvSpPr>
        <p:spPr>
          <a:xfrm rot="16200000" flipV="1">
            <a:off x="-2712519" y="3809480"/>
            <a:ext cx="5761038" cy="335998"/>
          </a:xfrm>
          <a:custGeom>
            <a:avLst/>
            <a:gdLst>
              <a:gd name="connsiteX0" fmla="*/ 6488999 w 6488999"/>
              <a:gd name="connsiteY0" fmla="*/ 1 h 335998"/>
              <a:gd name="connsiteX1" fmla="*/ 0 w 6488999"/>
              <a:gd name="connsiteY1" fmla="*/ 0 h 335998"/>
              <a:gd name="connsiteX2" fmla="*/ 0 w 6488999"/>
              <a:gd name="connsiteY2" fmla="*/ 335998 h 335998"/>
              <a:gd name="connsiteX3" fmla="*/ 6337426 w 6488999"/>
              <a:gd name="connsiteY3" fmla="*/ 335998 h 33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8999" h="335998">
                <a:moveTo>
                  <a:pt x="6488999" y="1"/>
                </a:moveTo>
                <a:lnTo>
                  <a:pt x="0" y="0"/>
                </a:lnTo>
                <a:lnTo>
                  <a:pt x="0" y="335998"/>
                </a:lnTo>
                <a:lnTo>
                  <a:pt x="6337426" y="335998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F27EBB9-BCE1-5A4C-C4E7-9FB0BFA5AD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" y="761700"/>
            <a:ext cx="515999" cy="51873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831540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amm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806541-DB72-28B3-F9BB-5237D2DA5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161634E-DA5A-D579-5C2E-2F75A294F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FFDB8-BCCB-4BF8-8128-6FBF6085BD04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A0F2421-09B1-9CB5-9852-0889CA3A6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EC495A-D790-869E-84D7-47624CF3F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A74B39D-C4E1-EACC-D667-09F44AE0E9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5938" y="1628163"/>
            <a:ext cx="2519362" cy="1620837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1. Bild hinzufügen</a:t>
            </a:r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9D71AE1-8A10-F66C-E483-7C67FE81E5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938" y="3429000"/>
            <a:ext cx="2519362" cy="27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E10CA151-B832-D857-E77C-B7B046E10B2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95663" y="1628163"/>
            <a:ext cx="2519362" cy="1620837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2. Bild hinzufügen</a:t>
            </a:r>
            <a:endParaRPr lang="de-DE"/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BE703568-1ED7-2678-CB3C-ABA108F6CBC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75388" y="1628163"/>
            <a:ext cx="2519362" cy="1620837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3. Bild hinzufügen</a:t>
            </a:r>
            <a:endParaRPr lang="de-DE"/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DB1193AD-CEBC-F745-BEE1-03A15407C89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56700" y="1628163"/>
            <a:ext cx="2518750" cy="162083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4. Bild hinzufügen</a:t>
            </a:r>
            <a:endParaRPr lang="de-DE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2F3998D0-2123-4F9D-59B2-EA2F0D9D3F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95663" y="3429000"/>
            <a:ext cx="2519362" cy="27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F7C19704-A08D-91B8-A49D-4B64EFA5E3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5388" y="3429000"/>
            <a:ext cx="2519362" cy="27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F6D123BD-62CA-50D0-03E0-AEF5B8B977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55113" y="3429000"/>
            <a:ext cx="2520950" cy="27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1E3A7E63-8089-57B0-937F-35B6B1B326BF}"/>
              </a:ext>
            </a:extLst>
          </p:cNvPr>
          <p:cNvSpPr/>
          <p:nvPr userDrawn="1"/>
        </p:nvSpPr>
        <p:spPr>
          <a:xfrm rot="5400000">
            <a:off x="-2811000" y="2811000"/>
            <a:ext cx="5958000" cy="336000"/>
          </a:xfrm>
          <a:custGeom>
            <a:avLst/>
            <a:gdLst>
              <a:gd name="connsiteX0" fmla="*/ 0 w 5769000"/>
              <a:gd name="connsiteY0" fmla="*/ 336000 h 336000"/>
              <a:gd name="connsiteX1" fmla="*/ 0 w 5769000"/>
              <a:gd name="connsiteY1" fmla="*/ 0 h 336000"/>
              <a:gd name="connsiteX2" fmla="*/ 5769000 w 5769000"/>
              <a:gd name="connsiteY2" fmla="*/ 0 h 336000"/>
              <a:gd name="connsiteX3" fmla="*/ 5634244 w 5769000"/>
              <a:gd name="connsiteY3" fmla="*/ 336000 h 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336000">
                <a:moveTo>
                  <a:pt x="0" y="336000"/>
                </a:moveTo>
                <a:lnTo>
                  <a:pt x="0" y="0"/>
                </a:lnTo>
                <a:lnTo>
                  <a:pt x="5769000" y="0"/>
                </a:lnTo>
                <a:lnTo>
                  <a:pt x="5634244" y="33600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26626715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Bild_recht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915202F-F837-E372-EC6F-5E88A1955629}"/>
              </a:ext>
            </a:extLst>
          </p:cNvPr>
          <p:cNvSpPr/>
          <p:nvPr userDrawn="1"/>
        </p:nvSpPr>
        <p:spPr>
          <a:xfrm>
            <a:off x="8796000" y="0"/>
            <a:ext cx="3396000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7781713-007C-0612-C6BC-30CC158ED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368300"/>
            <a:ext cx="7920000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8AA00DA-A228-D2F5-57ED-23165674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158158-5A24-41B4-9B4A-C5AD033A36E7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5AC63DD-63AD-6A35-4E88-6D536F2F4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F2A7D38-4A20-6896-EEBB-1D735B3BC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7FC6DDE-1B58-6298-3EF2-FC69385593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9" y="1628775"/>
            <a:ext cx="6120062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B49C613-6653-EE62-4B22-F2CA4F1D2F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96000" y="1628437"/>
            <a:ext cx="5196000" cy="4500563"/>
          </a:xfrm>
        </p:spPr>
        <p:txBody>
          <a:bodyPr lIns="180000" anchor="ctr" anchorCtr="0"/>
          <a:lstStyle>
            <a:lvl1pPr>
              <a:defRPr i="1"/>
            </a:lvl1pPr>
          </a:lstStyle>
          <a:p>
            <a:r>
              <a:rPr lang="en-US"/>
              <a:t>Bild per </a:t>
            </a:r>
            <a:br>
              <a:rPr lang="en-US"/>
            </a:br>
            <a:r>
              <a:rPr lang="en-US"/>
              <a:t>Drag &amp; Drop </a:t>
            </a:r>
            <a:br>
              <a:rPr lang="en-US"/>
            </a:br>
            <a:r>
              <a:rPr lang="en-US"/>
              <a:t>hinzufügen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3930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Bild_rech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781713-007C-0612-C6BC-30CC158ED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368300"/>
            <a:ext cx="7920000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8AA00DA-A228-D2F5-57ED-23165674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6C2FE24-3A55-4CFE-AE5B-0D513D287C7A}" type="datetime1">
              <a:rPr lang="de-DE" smtClean="0"/>
              <a:pPr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5AC63DD-63AD-6A35-4E88-6D536F2F4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F2A7D38-4A20-6896-EEBB-1D735B3BC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7FC6DDE-1B58-6298-3EF2-FC69385593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9" y="1628775"/>
            <a:ext cx="6120062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B49C613-6653-EE62-4B22-F2CA4F1D2F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96000" y="1628437"/>
            <a:ext cx="5196000" cy="4500563"/>
          </a:xfrm>
        </p:spPr>
        <p:txBody>
          <a:bodyPr lIns="180000" anchor="ctr" anchorCtr="0"/>
          <a:lstStyle>
            <a:lvl1pPr>
              <a:defRPr i="1"/>
            </a:lvl1pPr>
          </a:lstStyle>
          <a:p>
            <a:r>
              <a:rPr lang="en-US"/>
              <a:t>Bild per </a:t>
            </a:r>
            <a:br>
              <a:rPr lang="en-US"/>
            </a:br>
            <a:r>
              <a:rPr lang="en-US"/>
              <a:t>Drag &amp; Drop </a:t>
            </a:r>
            <a:br>
              <a:rPr lang="en-US"/>
            </a:br>
            <a:r>
              <a:rPr lang="en-US"/>
              <a:t>hinzufügen</a:t>
            </a:r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248239E-6871-F849-2E57-C956FB65C2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 rot="5400000" flipH="1">
            <a:off x="9778811" y="295811"/>
            <a:ext cx="2709000" cy="2117378"/>
          </a:xfrm>
          <a:custGeom>
            <a:avLst/>
            <a:gdLst>
              <a:gd name="connsiteX0" fmla="*/ 2709000 w 2709000"/>
              <a:gd name="connsiteY0" fmla="*/ 2117378 h 2117378"/>
              <a:gd name="connsiteX1" fmla="*/ 2709000 w 2709000"/>
              <a:gd name="connsiteY1" fmla="*/ 0 h 2117378"/>
              <a:gd name="connsiteX2" fmla="*/ 841679 w 2709000"/>
              <a:gd name="connsiteY2" fmla="*/ 0 h 2117378"/>
              <a:gd name="connsiteX3" fmla="*/ 0 w 2709000"/>
              <a:gd name="connsiteY3" fmla="*/ 2117378 h 211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9000" h="2117378">
                <a:moveTo>
                  <a:pt x="2709000" y="2117378"/>
                </a:moveTo>
                <a:lnTo>
                  <a:pt x="2709000" y="0"/>
                </a:lnTo>
                <a:lnTo>
                  <a:pt x="841679" y="0"/>
                </a:lnTo>
                <a:lnTo>
                  <a:pt x="0" y="2117378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925638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Bild_link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56E206-EA19-D8C7-64B9-C79AD75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3D3C95-9AFC-4550-7B2A-BBB3D5242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2112-C2ED-4B2E-BDED-064E832809D8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DA18004-6E4E-E875-9799-CC015A30D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E011BF-F536-CA30-5AA4-B904406B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260CF0A-C77C-4815-49E0-E0371EF43F92}"/>
              </a:ext>
            </a:extLst>
          </p:cNvPr>
          <p:cNvSpPr/>
          <p:nvPr userDrawn="1"/>
        </p:nvSpPr>
        <p:spPr>
          <a:xfrm>
            <a:off x="0" y="0"/>
            <a:ext cx="336000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ED05202-52A3-1824-9D50-2C8B8BCC9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6000" y="1629000"/>
            <a:ext cx="6119450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9F6E69A4-BEC3-9946-5361-F30F75A1CD4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29025"/>
            <a:ext cx="5196000" cy="4499975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2396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mit_Bild_link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56E206-EA19-D8C7-64B9-C79AD75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3D3C95-9AFC-4550-7B2A-BBB3D5242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4AFF7-4077-437D-8AF1-1820E973A1B1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DA18004-6E4E-E875-9799-CC015A30D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E011BF-F536-CA30-5AA4-B904406B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ED05202-52A3-1824-9D50-2C8B8BCC9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6000" y="1629000"/>
            <a:ext cx="6119450" cy="4500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9F6E69A4-BEC3-9946-5361-F30F75A1CD4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29025"/>
            <a:ext cx="5196000" cy="4499975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A4C0976-6825-129C-E45D-C772550060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0" y="0"/>
            <a:ext cx="336550" cy="3249613"/>
          </a:xfrm>
          <a:solidFill>
            <a:schemeClr val="accent4">
              <a:alpha val="6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82673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_mit_Bild_ohne_Zusatz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2C88939-799F-D31D-B5BE-87C4567F0AE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</p:spPr>
        <p:txBody>
          <a:bodyPr rIns="540000" anchor="ctr" anchorCtr="0"/>
          <a:lstStyle>
            <a:lvl1pPr algn="r">
              <a:defRPr i="1">
                <a:solidFill>
                  <a:schemeClr val="bg1"/>
                </a:solidFill>
              </a:defRPr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95D4785-65E7-686A-ADE3-650144F650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7356000" cy="6858000"/>
          </a:xfrm>
          <a:solidFill>
            <a:schemeClr val="accent3">
              <a:alpha val="6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FF2B252-0635-518E-3821-44C3B1201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3969000"/>
            <a:ext cx="5580000" cy="1978538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D33006AB-6639-5FC1-81E1-5A0CBF34E1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16200000">
            <a:off x="5101501" y="1174500"/>
            <a:ext cx="3789000" cy="1440000"/>
          </a:xfrm>
          <a:custGeom>
            <a:avLst/>
            <a:gdLst>
              <a:gd name="connsiteX0" fmla="*/ 3826652 w 3826652"/>
              <a:gd name="connsiteY0" fmla="*/ 0 h 1440000"/>
              <a:gd name="connsiteX1" fmla="*/ 3826652 w 3826652"/>
              <a:gd name="connsiteY1" fmla="*/ 1440000 h 1440000"/>
              <a:gd name="connsiteX2" fmla="*/ 0 w 3826652"/>
              <a:gd name="connsiteY2" fmla="*/ 1440000 h 1440000"/>
              <a:gd name="connsiteX3" fmla="*/ 588600 w 3826652"/>
              <a:gd name="connsiteY3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6652" h="1440000">
                <a:moveTo>
                  <a:pt x="3826652" y="0"/>
                </a:moveTo>
                <a:lnTo>
                  <a:pt x="3826652" y="1440000"/>
                </a:lnTo>
                <a:lnTo>
                  <a:pt x="0" y="1440000"/>
                </a:lnTo>
                <a:lnTo>
                  <a:pt x="588600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AE05233A-9F89-0EF2-4B8D-C885BE81AB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5400000" flipH="1">
            <a:off x="10237717" y="4903719"/>
            <a:ext cx="2824256" cy="1084308"/>
          </a:xfrm>
          <a:custGeom>
            <a:avLst/>
            <a:gdLst>
              <a:gd name="connsiteX0" fmla="*/ 2824256 w 2824256"/>
              <a:gd name="connsiteY0" fmla="*/ 0 h 1084308"/>
              <a:gd name="connsiteX1" fmla="*/ 0 w 2824256"/>
              <a:gd name="connsiteY1" fmla="*/ 0 h 1084308"/>
              <a:gd name="connsiteX2" fmla="*/ 0 w 2824256"/>
              <a:gd name="connsiteY2" fmla="*/ 1084308 h 1084308"/>
              <a:gd name="connsiteX3" fmla="*/ 2381045 w 2824256"/>
              <a:gd name="connsiteY3" fmla="*/ 1084308 h 108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4256" h="1084308">
                <a:moveTo>
                  <a:pt x="2824256" y="0"/>
                </a:moveTo>
                <a:lnTo>
                  <a:pt x="0" y="0"/>
                </a:lnTo>
                <a:lnTo>
                  <a:pt x="0" y="1084308"/>
                </a:lnTo>
                <a:lnTo>
                  <a:pt x="2381045" y="1084308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111D747-6E07-B9AC-201C-0EDD3A15D356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21"/>
          </p:nvPr>
        </p:nvSpPr>
        <p:spPr>
          <a:xfrm>
            <a:off x="376251" y="6165531"/>
            <a:ext cx="2433624" cy="6382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47D914-CA3B-AAA5-E43C-653278FB93F8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08409DF4-4A9E-435E-B559-8072DF6A2E38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93506A-68F8-157C-CDA2-A338B5BD80F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01A5AF-4830-C513-65F3-D350C542447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7817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ll-Bild_mit_Text_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3A460207-3E37-D7A7-27C4-6D809CDD9E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bIns="720000" anchor="ctr" anchorCtr="0"/>
          <a:lstStyle>
            <a:lvl1pPr algn="ctr">
              <a:defRPr i="1">
                <a:solidFill>
                  <a:schemeClr val="bg1"/>
                </a:solidFill>
              </a:defRPr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76EA1FA-8689-BA9D-CD87-AF99E18D1C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16200000" flipH="1" flipV="1">
            <a:off x="-556500" y="556502"/>
            <a:ext cx="5589003" cy="4475998"/>
          </a:xfrm>
          <a:custGeom>
            <a:avLst/>
            <a:gdLst>
              <a:gd name="connsiteX0" fmla="*/ 0 w 5589003"/>
              <a:gd name="connsiteY0" fmla="*/ 4475998 h 4475998"/>
              <a:gd name="connsiteX1" fmla="*/ 0 w 5589003"/>
              <a:gd name="connsiteY1" fmla="*/ 0 h 4475998"/>
              <a:gd name="connsiteX2" fmla="*/ 5589003 w 5589003"/>
              <a:gd name="connsiteY2" fmla="*/ 0 h 4475998"/>
              <a:gd name="connsiteX3" fmla="*/ 3776895 w 5589003"/>
              <a:gd name="connsiteY3" fmla="*/ 4475998 h 447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9003" h="4475998">
                <a:moveTo>
                  <a:pt x="0" y="4475998"/>
                </a:moveTo>
                <a:lnTo>
                  <a:pt x="0" y="0"/>
                </a:lnTo>
                <a:lnTo>
                  <a:pt x="5589003" y="0"/>
                </a:lnTo>
                <a:lnTo>
                  <a:pt x="3776895" y="4475998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2CDA4F49-C204-D6FB-DBB2-37D0226E99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1628775"/>
            <a:ext cx="3600450" cy="21602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48EB089-4737-5C4A-298C-4DB4503825E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F88208F-5824-4817-B691-4CEFE94B261E}" type="datetime1">
              <a:rPr lang="de-DE" smtClean="0"/>
              <a:t>21.08.2026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E93591C-CE56-4D70-CCBC-C4ACEE1A1A3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DEACC3-2D8B-E251-716A-77AC7A159AE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3DDAFB1-3FCE-206C-FFEA-93878B35F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368299"/>
            <a:ext cx="3600387" cy="90069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2F5756C-6F4B-03F8-B12E-D3F1D34FB61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6251" y="6165531"/>
            <a:ext cx="2433624" cy="6382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71757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ll-Bild_mit_Text_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3A460207-3E37-D7A7-27C4-6D809CDD9E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bIns="720000" anchor="ctr" anchorCtr="0"/>
          <a:lstStyle>
            <a:lvl1pPr algn="ctr">
              <a:defRPr i="1">
                <a:solidFill>
                  <a:schemeClr val="bg1"/>
                </a:solidFill>
              </a:defRPr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76EA1FA-8689-BA9D-CD87-AF99E18D1C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5400000" flipV="1">
            <a:off x="7150074" y="556502"/>
            <a:ext cx="5589003" cy="4475998"/>
          </a:xfrm>
          <a:custGeom>
            <a:avLst/>
            <a:gdLst>
              <a:gd name="connsiteX0" fmla="*/ 0 w 5589003"/>
              <a:gd name="connsiteY0" fmla="*/ 4475998 h 4475998"/>
              <a:gd name="connsiteX1" fmla="*/ 0 w 5589003"/>
              <a:gd name="connsiteY1" fmla="*/ 0 h 4475998"/>
              <a:gd name="connsiteX2" fmla="*/ 5589003 w 5589003"/>
              <a:gd name="connsiteY2" fmla="*/ 0 h 4475998"/>
              <a:gd name="connsiteX3" fmla="*/ 3776895 w 5589003"/>
              <a:gd name="connsiteY3" fmla="*/ 4475998 h 447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9003" h="4475998">
                <a:moveTo>
                  <a:pt x="0" y="4475998"/>
                </a:moveTo>
                <a:lnTo>
                  <a:pt x="0" y="0"/>
                </a:lnTo>
                <a:lnTo>
                  <a:pt x="5589003" y="0"/>
                </a:lnTo>
                <a:lnTo>
                  <a:pt x="3776895" y="4475998"/>
                </a:lnTo>
                <a:close/>
              </a:path>
            </a:pathLst>
          </a:custGeom>
          <a:solidFill>
            <a:schemeClr val="accent4">
              <a:alpha val="85000"/>
            </a:schemeClr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48EB089-4737-5C4A-298C-4DB4503825E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3C8EE07B-C43B-483B-96B9-5BB967579B1C}" type="datetime1">
              <a:rPr lang="de-DE" smtClean="0"/>
              <a:t>21.08.2026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E93591C-CE56-4D70-CCBC-C4ACEE1A1A3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DEACC3-2D8B-E251-716A-77AC7A159AE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3DDAFB1-3FCE-206C-FFEA-93878B35F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575" y="368299"/>
            <a:ext cx="3453425" cy="9006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D5313B57-9F4F-814F-1488-517E4701FF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6251" y="6165531"/>
            <a:ext cx="2433624" cy="6382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469B5D7-AAF8-DD6F-D1C8-55F2D3DE47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223250" y="1628775"/>
            <a:ext cx="3452813" cy="2160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38618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e_i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C4CF86-E58A-35E7-4552-46117726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36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68AB825-CBAF-270B-DFD0-8F80EEECF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0C1-8F49-4F62-8211-D87A96180261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C41175D-0A3F-9987-A83A-EAC3025F5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829250-FD38-FF61-F21F-73E68C435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3856683-80AB-8E4E-22B7-02C2F66750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089001"/>
            <a:ext cx="1260475" cy="1080000"/>
          </a:xfrm>
        </p:spPr>
        <p:txBody>
          <a:bodyPr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1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25B3BBC-C78E-8D07-4F4D-6D7894312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55800" y="1089025"/>
            <a:ext cx="9720263" cy="1079975"/>
          </a:xfrm>
          <a:solidFill>
            <a:schemeClr val="accent2"/>
          </a:solidFill>
        </p:spPr>
        <p:txBody>
          <a:bodyPr lIns="180000" tIns="9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/>
            </a:lvl6pPr>
            <a:lvl7pPr>
              <a:buClr>
                <a:schemeClr val="bg1"/>
              </a:buClr>
              <a:defRPr/>
            </a:lvl7pPr>
            <a:lvl8pPr>
              <a:buClr>
                <a:schemeClr val="bg1"/>
              </a:buClr>
              <a:defRPr/>
            </a:lvl8pPr>
            <a:lvl9pPr>
              <a:buClr>
                <a:schemeClr val="bg1"/>
              </a:buClr>
              <a:defRPr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D45DE3C4-CE34-01C0-C2C3-9A5E0A9604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55800" y="2349000"/>
            <a:ext cx="9720263" cy="1079975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/>
            </a:lvl6pPr>
            <a:lvl7pPr>
              <a:buClr>
                <a:schemeClr val="bg1"/>
              </a:buClr>
              <a:defRPr/>
            </a:lvl7pPr>
            <a:lvl8pPr>
              <a:buClr>
                <a:schemeClr val="bg1"/>
              </a:buClr>
              <a:defRPr/>
            </a:lvl8pPr>
            <a:lvl9pPr>
              <a:buClr>
                <a:schemeClr val="bg1"/>
              </a:buClr>
              <a:defRPr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2C900785-149C-06E3-4AF5-A4530874D5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55800" y="3609000"/>
            <a:ext cx="9720263" cy="1079975"/>
          </a:xfrm>
          <a:solidFill>
            <a:schemeClr val="accent2">
              <a:alpha val="60000"/>
            </a:schemeClr>
          </a:solidFill>
        </p:spPr>
        <p:txBody>
          <a:bodyPr lIns="180000" tIns="9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/>
            </a:lvl6pPr>
            <a:lvl7pPr>
              <a:buClr>
                <a:schemeClr val="bg1"/>
              </a:buClr>
              <a:defRPr/>
            </a:lvl7pPr>
            <a:lvl8pPr>
              <a:buClr>
                <a:schemeClr val="bg1"/>
              </a:buClr>
              <a:defRPr/>
            </a:lvl8pPr>
            <a:lvl9pPr>
              <a:buClr>
                <a:schemeClr val="bg1"/>
              </a:buClr>
              <a:defRPr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EDDBD273-14A6-2F3C-929E-85E30E9F2B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55800" y="4869000"/>
            <a:ext cx="9720263" cy="1079975"/>
          </a:xfrm>
          <a:solidFill>
            <a:schemeClr val="accent2">
              <a:alpha val="40000"/>
            </a:schemeClr>
          </a:solidFill>
        </p:spPr>
        <p:txBody>
          <a:bodyPr lIns="180000" tIns="9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/>
            </a:lvl6pPr>
            <a:lvl7pPr>
              <a:buClr>
                <a:schemeClr val="bg1"/>
              </a:buClr>
              <a:defRPr/>
            </a:lvl7pPr>
            <a:lvl8pPr>
              <a:buClr>
                <a:schemeClr val="bg1"/>
              </a:buClr>
              <a:defRPr/>
            </a:lvl8pPr>
            <a:lvl9pPr>
              <a:buClr>
                <a:schemeClr val="bg1"/>
              </a:buClr>
              <a:defRPr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768C018A-4D04-6F13-B692-CEB70D7544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8" y="2358976"/>
            <a:ext cx="1260475" cy="1080000"/>
          </a:xfrm>
        </p:spPr>
        <p:txBody>
          <a:bodyPr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0" b="1">
                <a:solidFill>
                  <a:schemeClr val="accent2">
                    <a:alpha val="80000"/>
                  </a:schemeClr>
                </a:solidFill>
              </a:defRPr>
            </a:lvl1pPr>
          </a:lstStyle>
          <a:p>
            <a:pPr lvl="0"/>
            <a:r>
              <a:rPr lang="en-US"/>
              <a:t>2</a:t>
            </a:r>
            <a:endParaRPr lang="de-DE"/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A054C17E-F2C1-08D1-109C-DF64DE0A84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5938" y="3608975"/>
            <a:ext cx="1260475" cy="1080000"/>
          </a:xfrm>
        </p:spPr>
        <p:txBody>
          <a:bodyPr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0" b="1">
                <a:solidFill>
                  <a:schemeClr val="accent2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/>
              <a:t>3</a:t>
            </a:r>
            <a:endParaRPr lang="de-DE"/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9FB23671-49E7-F809-A320-17A6AFCA95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5938" y="4869000"/>
            <a:ext cx="1260475" cy="1080000"/>
          </a:xfrm>
        </p:spPr>
        <p:txBody>
          <a:bodyPr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0" b="1">
                <a:solidFill>
                  <a:schemeClr val="accent2">
                    <a:alpha val="40000"/>
                  </a:schemeClr>
                </a:solidFill>
              </a:defRPr>
            </a:lvl1pPr>
          </a:lstStyle>
          <a:p>
            <a:pPr lvl="0"/>
            <a:r>
              <a:rPr lang="de-DE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50631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chart_mit_Danksagung_und_Kontakt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B5BAA070-0501-F041-79C0-8B5814ED22EC}"/>
              </a:ext>
            </a:extLst>
          </p:cNvPr>
          <p:cNvSpPr/>
          <p:nvPr userDrawn="1"/>
        </p:nvSpPr>
        <p:spPr>
          <a:xfrm rot="16200000" flipV="1">
            <a:off x="9511501" y="5233500"/>
            <a:ext cx="1268999" cy="1980000"/>
          </a:xfrm>
          <a:custGeom>
            <a:avLst/>
            <a:gdLst>
              <a:gd name="connsiteX0" fmla="*/ 1268999 w 1268999"/>
              <a:gd name="connsiteY0" fmla="*/ 0 h 1980000"/>
              <a:gd name="connsiteX1" fmla="*/ 0 w 1268999"/>
              <a:gd name="connsiteY1" fmla="*/ 0 h 1980000"/>
              <a:gd name="connsiteX2" fmla="*/ 0 w 1268999"/>
              <a:gd name="connsiteY2" fmla="*/ 1980000 h 1980000"/>
              <a:gd name="connsiteX3" fmla="*/ 474900 w 1268999"/>
              <a:gd name="connsiteY3" fmla="*/ 1980000 h 19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8999" h="1980000">
                <a:moveTo>
                  <a:pt x="1268999" y="0"/>
                </a:moveTo>
                <a:lnTo>
                  <a:pt x="0" y="0"/>
                </a:lnTo>
                <a:lnTo>
                  <a:pt x="0" y="1980000"/>
                </a:lnTo>
                <a:lnTo>
                  <a:pt x="474900" y="198000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B905A0-1CEE-688E-3D4C-E667B5911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3428638"/>
            <a:ext cx="6144062" cy="360362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Grußformel/Danksagung o.ä.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0DCF02C-A990-9FED-BB09-4B8E474B3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3B5D3A-363B-4AF3-823C-E0CB356D93C9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A9A4772-9503-CAA1-2D7C-7A16FF2E7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AD0A44B-4DD2-2CA4-9EA5-F7064A4E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A0A6B88-F1B3-6A1E-1539-74EC872AF7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96000" y="3429000"/>
            <a:ext cx="4680063" cy="2700338"/>
          </a:xfrm>
        </p:spPr>
        <p:txBody>
          <a:bodyPr/>
          <a:lstStyle>
            <a:lvl1pPr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  <a:lvl6pPr>
              <a:buClrTx/>
              <a:defRPr/>
            </a:lvl6pPr>
            <a:lvl7pPr>
              <a:buClrTx/>
              <a:defRPr/>
            </a:lvl7pPr>
            <a:lvl8pPr>
              <a:buClrTx/>
              <a:defRPr/>
            </a:lvl8pPr>
            <a:lvl9pPr>
              <a:buClrTx/>
              <a:defRPr/>
            </a:lvl9pPr>
          </a:lstStyle>
          <a:p>
            <a:pPr lvl="0"/>
            <a:r>
              <a:rPr lang="en-US"/>
              <a:t>K</a:t>
            </a:r>
            <a:r>
              <a:rPr lang="de-DE"/>
              <a:t>ontaktdaten/Anschrift Verband o.ä.</a:t>
            </a:r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A30A8A9F-9488-C809-F419-2F89810EE4DF}"/>
              </a:ext>
            </a:extLst>
          </p:cNvPr>
          <p:cNvSpPr/>
          <p:nvPr userDrawn="1"/>
        </p:nvSpPr>
        <p:spPr>
          <a:xfrm rot="16200000" flipV="1">
            <a:off x="-176447" y="176446"/>
            <a:ext cx="1866509" cy="1513614"/>
          </a:xfrm>
          <a:custGeom>
            <a:avLst/>
            <a:gdLst>
              <a:gd name="connsiteX0" fmla="*/ 1866509 w 1866509"/>
              <a:gd name="connsiteY0" fmla="*/ 1513614 h 1513614"/>
              <a:gd name="connsiteX1" fmla="*/ 1866509 w 1866509"/>
              <a:gd name="connsiteY1" fmla="*/ 0 h 1513614"/>
              <a:gd name="connsiteX2" fmla="*/ 607050 w 1866509"/>
              <a:gd name="connsiteY2" fmla="*/ 0 h 1513614"/>
              <a:gd name="connsiteX3" fmla="*/ 0 w 1866509"/>
              <a:gd name="connsiteY3" fmla="*/ 1513614 h 151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6509" h="1513614">
                <a:moveTo>
                  <a:pt x="1866509" y="1513614"/>
                </a:moveTo>
                <a:lnTo>
                  <a:pt x="1866509" y="0"/>
                </a:lnTo>
                <a:lnTo>
                  <a:pt x="607050" y="0"/>
                </a:lnTo>
                <a:lnTo>
                  <a:pt x="0" y="1513614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A4892771-C07F-AE15-CAF8-31CC4A4BCCD8}"/>
              </a:ext>
            </a:extLst>
          </p:cNvPr>
          <p:cNvSpPr/>
          <p:nvPr userDrawn="1"/>
        </p:nvSpPr>
        <p:spPr>
          <a:xfrm flipH="1" flipV="1">
            <a:off x="514876" y="0"/>
            <a:ext cx="1621124" cy="2709000"/>
          </a:xfrm>
          <a:custGeom>
            <a:avLst/>
            <a:gdLst>
              <a:gd name="connsiteX0" fmla="*/ 1621124 w 1621124"/>
              <a:gd name="connsiteY0" fmla="*/ 2709000 h 2709000"/>
              <a:gd name="connsiteX1" fmla="*/ 0 w 1621124"/>
              <a:gd name="connsiteY1" fmla="*/ 2709000 h 2709000"/>
              <a:gd name="connsiteX2" fmla="*/ 0 w 1621124"/>
              <a:gd name="connsiteY2" fmla="*/ 0 h 2709000"/>
              <a:gd name="connsiteX3" fmla="*/ 1621124 w 1621124"/>
              <a:gd name="connsiteY3" fmla="*/ 680858 h 270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1124" h="2709000">
                <a:moveTo>
                  <a:pt x="1621124" y="2709000"/>
                </a:moveTo>
                <a:lnTo>
                  <a:pt x="0" y="2709000"/>
                </a:lnTo>
                <a:lnTo>
                  <a:pt x="0" y="0"/>
                </a:lnTo>
                <a:lnTo>
                  <a:pt x="1621124" y="680858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B9596D18-BFDD-68B7-638A-3735E93B42F3}"/>
              </a:ext>
            </a:extLst>
          </p:cNvPr>
          <p:cNvSpPr/>
          <p:nvPr userDrawn="1"/>
        </p:nvSpPr>
        <p:spPr>
          <a:xfrm flipV="1">
            <a:off x="2496001" y="548998"/>
            <a:ext cx="360000" cy="1079775"/>
          </a:xfrm>
          <a:custGeom>
            <a:avLst/>
            <a:gdLst/>
            <a:ahLst/>
            <a:cxnLst/>
            <a:rect l="l" t="t" r="r" b="b"/>
            <a:pathLst>
              <a:path w="2522854" h="6031865">
                <a:moveTo>
                  <a:pt x="2522461" y="1019140"/>
                </a:moveTo>
                <a:lnTo>
                  <a:pt x="2522461" y="6031576"/>
                </a:lnTo>
                <a:lnTo>
                  <a:pt x="0" y="5012436"/>
                </a:lnTo>
                <a:lnTo>
                  <a:pt x="0" y="0"/>
                </a:lnTo>
                <a:lnTo>
                  <a:pt x="2522461" y="101914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7329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CDAD3A-2D44-D812-BEBA-A59DC8DB8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1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2D6EECF-86BF-21B9-0C53-41502BC8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395-64D9-41C4-B8CC-8452ABFBF828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9826D76-0E41-2705-EACC-8CFE96EAE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7E8CBF-EB64-A279-2FFC-CAE94701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5BD4247C-C7D4-122B-3E1B-76B1F1E205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6000" y="1629000"/>
            <a:ext cx="2160000" cy="216000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 anchor="ctr" anchorCtr="0"/>
          <a:lstStyle>
            <a:lvl1pPr algn="ctr">
              <a:defRPr i="1"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CD1E69B-F8E7-D3B3-DED4-CC2158A8E4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3967448"/>
            <a:ext cx="2520062" cy="720000"/>
          </a:xfrm>
        </p:spPr>
        <p:txBody>
          <a:bodyPr anchor="ctr" anchorCtr="0"/>
          <a:lstStyle>
            <a:lvl1pPr algn="ctr">
              <a:spcAft>
                <a:spcPts val="0"/>
              </a:spcAft>
              <a:defRPr/>
            </a:lvl1pPr>
          </a:lstStyle>
          <a:p>
            <a:pPr lvl="0"/>
            <a:r>
              <a:rPr lang="de-DE"/>
              <a:t>Name</a:t>
            </a:r>
            <a:br>
              <a:rPr lang="de-DE"/>
            </a:br>
            <a:r>
              <a:rPr lang="de-DE"/>
              <a:t>Position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6CDC145D-45B4-9715-D1BC-A5C5EBE989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938" y="4869416"/>
            <a:ext cx="2520062" cy="1079110"/>
          </a:xfrm>
          <a:solidFill>
            <a:schemeClr val="accent1"/>
          </a:solidFill>
        </p:spPr>
        <p:txBody>
          <a:bodyPr lIns="180000" tIns="90000"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2"/>
              </a:buClr>
              <a:defRPr/>
            </a:lvl6pPr>
            <a:lvl7pPr>
              <a:buClr>
                <a:schemeClr val="bg2"/>
              </a:buClr>
              <a:defRPr/>
            </a:lvl7pPr>
            <a:lvl8pPr>
              <a:buClr>
                <a:schemeClr val="bg2"/>
              </a:buClr>
              <a:defRPr/>
            </a:lvl8pPr>
            <a:lvl9pPr>
              <a:buClr>
                <a:schemeClr val="bg2"/>
              </a:buClr>
              <a:defRPr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683D4A18-7C0F-FE3A-285D-3000AC5426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75681" y="1629000"/>
            <a:ext cx="2160000" cy="2160587"/>
          </a:xfrm>
          <a:prstGeom prst="ellipse">
            <a:avLst/>
          </a:prstGeom>
          <a:ln w="19050">
            <a:solidFill>
              <a:schemeClr val="accent2"/>
            </a:solidFill>
          </a:ln>
        </p:spPr>
        <p:txBody>
          <a:bodyPr anchor="ctr" anchorCtr="0"/>
          <a:lstStyle>
            <a:lvl1pPr algn="ctr">
              <a:defRPr i="1"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F5BDAD89-46A5-1925-5F69-D786EFC702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96000" y="3968275"/>
            <a:ext cx="2519363" cy="720725"/>
          </a:xfrm>
        </p:spPr>
        <p:txBody>
          <a:bodyPr anchor="ctr" anchorCtr="0"/>
          <a:lstStyle>
            <a:lvl1pPr algn="ctr">
              <a:spcAft>
                <a:spcPts val="0"/>
              </a:spcAft>
              <a:defRPr/>
            </a:lvl1pPr>
          </a:lstStyle>
          <a:p>
            <a:pPr lvl="0"/>
            <a:r>
              <a:rPr lang="de-DE"/>
              <a:t>Name</a:t>
            </a:r>
            <a:br>
              <a:rPr lang="de-DE"/>
            </a:br>
            <a:r>
              <a:rPr lang="de-DE"/>
              <a:t>Position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747B9D88-9EAE-AC96-6F94-C8A6B8FE984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96000" y="4869535"/>
            <a:ext cx="2519363" cy="1079466"/>
          </a:xfrm>
          <a:solidFill>
            <a:schemeClr val="accent2"/>
          </a:solidFill>
        </p:spPr>
        <p:txBody>
          <a:bodyPr lIns="180000" tIns="90000"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/>
            </a:lvl6pPr>
            <a:lvl7pPr>
              <a:buClr>
                <a:schemeClr val="bg1"/>
              </a:buClr>
              <a:defRPr/>
            </a:lvl7pPr>
            <a:lvl8pPr>
              <a:buClr>
                <a:schemeClr val="bg1"/>
              </a:buClr>
              <a:defRPr/>
            </a:lvl8pPr>
            <a:lvl9pPr>
              <a:buClr>
                <a:schemeClr val="bg1"/>
              </a:buClr>
              <a:defRPr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FE48C1BC-6D7A-D495-D9D1-3ED10013FB1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56000" y="1629000"/>
            <a:ext cx="2160000" cy="2160000"/>
          </a:xfrm>
          <a:prstGeom prst="ellipse">
            <a:avLst/>
          </a:prstGeom>
          <a:ln w="19050">
            <a:solidFill>
              <a:schemeClr val="accent3"/>
            </a:solidFill>
          </a:ln>
        </p:spPr>
        <p:txBody>
          <a:bodyPr anchor="ctr" anchorCtr="0"/>
          <a:lstStyle>
            <a:lvl1pPr algn="ctr">
              <a:defRPr i="1"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EF2F28D2-EC61-190D-D38D-94ECB98418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35681" y="1629000"/>
            <a:ext cx="2159000" cy="2160587"/>
          </a:xfrm>
          <a:prstGeom prst="ellipse">
            <a:avLst/>
          </a:prstGeom>
          <a:ln w="19050">
            <a:solidFill>
              <a:schemeClr val="accent4"/>
            </a:solidFill>
          </a:ln>
        </p:spPr>
        <p:txBody>
          <a:bodyPr anchor="ctr" anchorCtr="0"/>
          <a:lstStyle>
            <a:lvl1pPr algn="ctr">
              <a:defRPr i="1"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3C32C93C-C517-8A5D-EB19-82F3052C24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75388" y="3966836"/>
            <a:ext cx="2520000" cy="720000"/>
          </a:xfrm>
        </p:spPr>
        <p:txBody>
          <a:bodyPr anchor="ctr" anchorCtr="0"/>
          <a:lstStyle>
            <a:lvl1pPr algn="ctr">
              <a:spcAft>
                <a:spcPts val="0"/>
              </a:spcAft>
              <a:defRPr/>
            </a:lvl1pPr>
          </a:lstStyle>
          <a:p>
            <a:pPr lvl="0"/>
            <a:r>
              <a:rPr lang="de-DE"/>
              <a:t>Name</a:t>
            </a:r>
            <a:br>
              <a:rPr lang="de-DE"/>
            </a:br>
            <a:r>
              <a:rPr lang="de-DE"/>
              <a:t>Position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02E82BA9-68AC-FA47-B0F1-D472C4BA50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5388" y="4869000"/>
            <a:ext cx="2519362" cy="1079363"/>
          </a:xfrm>
          <a:solidFill>
            <a:schemeClr val="accent3"/>
          </a:solidFill>
        </p:spPr>
        <p:txBody>
          <a:bodyPr lIns="180000" tIns="90000"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/>
            </a:lvl6pPr>
            <a:lvl7pPr>
              <a:buClr>
                <a:schemeClr val="bg1"/>
              </a:buClr>
              <a:defRPr/>
            </a:lvl7pPr>
            <a:lvl8pPr>
              <a:buClr>
                <a:schemeClr val="bg1"/>
              </a:buClr>
              <a:defRPr/>
            </a:lvl8pPr>
            <a:lvl9pPr>
              <a:buClr>
                <a:schemeClr val="bg1"/>
              </a:buClr>
              <a:defRPr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7824C0F4-FE4E-C610-1843-B8D6C33AF2A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56700" y="3967448"/>
            <a:ext cx="2518750" cy="719388"/>
          </a:xfrm>
        </p:spPr>
        <p:txBody>
          <a:bodyPr anchor="ctr" anchorCtr="0"/>
          <a:lstStyle>
            <a:lvl1pPr algn="ctr">
              <a:spcAft>
                <a:spcPts val="0"/>
              </a:spcAft>
              <a:defRPr/>
            </a:lvl1pPr>
          </a:lstStyle>
          <a:p>
            <a:pPr lvl="0"/>
            <a:r>
              <a:rPr lang="de-DE"/>
              <a:t>Name</a:t>
            </a:r>
            <a:br>
              <a:rPr lang="de-DE"/>
            </a:br>
            <a:r>
              <a:rPr lang="de-DE"/>
              <a:t>Position</a:t>
            </a:r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A0FA3BD3-2488-E80B-3FB5-2D23D8131FF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56700" y="4869000"/>
            <a:ext cx="2519363" cy="1079363"/>
          </a:xfrm>
          <a:solidFill>
            <a:schemeClr val="accent4"/>
          </a:solidFill>
        </p:spPr>
        <p:txBody>
          <a:bodyPr lIns="180000" tIns="90000"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04839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CDAD3A-2D44-D812-BEBA-A59DC8DB8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9007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2D6EECF-86BF-21B9-0C53-41502BC8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444-8CD8-4759-8D9B-C0DB61B81BF8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9826D76-0E41-2705-EACC-8CFE96EAE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7E8CBF-EB64-A279-2FFC-CAE94701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5BD4247C-C7D4-122B-3E1B-76B1F1E205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16000" y="2169000"/>
            <a:ext cx="2160000" cy="2160000"/>
          </a:xfrm>
          <a:prstGeom prst="ellipse">
            <a:avLst/>
          </a:prstGeom>
          <a:ln w="19050">
            <a:solidFill>
              <a:schemeClr val="accent3"/>
            </a:solidFill>
          </a:ln>
        </p:spPr>
        <p:txBody>
          <a:bodyPr anchor="ctr" anchorCtr="0"/>
          <a:lstStyle>
            <a:lvl1pPr algn="ctr">
              <a:defRPr i="1"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CD1E69B-F8E7-D3B3-DED4-CC2158A8E4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5938" y="4499525"/>
            <a:ext cx="2520062" cy="720000"/>
          </a:xfrm>
        </p:spPr>
        <p:txBody>
          <a:bodyPr anchor="ctr" anchorCtr="0"/>
          <a:lstStyle>
            <a:lvl1pPr algn="ctr">
              <a:spcAft>
                <a:spcPts val="0"/>
              </a:spcAft>
              <a:defRPr/>
            </a:lvl1pPr>
          </a:lstStyle>
          <a:p>
            <a:pPr lvl="0"/>
            <a:r>
              <a:rPr lang="de-DE"/>
              <a:t>Name</a:t>
            </a:r>
            <a:br>
              <a:rPr lang="de-DE"/>
            </a:br>
            <a:r>
              <a:rPr lang="de-DE"/>
              <a:t>Position</a:t>
            </a:r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CF6EED3C-0E23-7A19-E43B-F0A82A457B9E}"/>
              </a:ext>
            </a:extLst>
          </p:cNvPr>
          <p:cNvSpPr/>
          <p:nvPr userDrawn="1"/>
        </p:nvSpPr>
        <p:spPr>
          <a:xfrm rot="5400000">
            <a:off x="-2811000" y="2811000"/>
            <a:ext cx="5958000" cy="336000"/>
          </a:xfrm>
          <a:custGeom>
            <a:avLst/>
            <a:gdLst>
              <a:gd name="connsiteX0" fmla="*/ 0 w 5769000"/>
              <a:gd name="connsiteY0" fmla="*/ 336000 h 336000"/>
              <a:gd name="connsiteX1" fmla="*/ 0 w 5769000"/>
              <a:gd name="connsiteY1" fmla="*/ 0 h 336000"/>
              <a:gd name="connsiteX2" fmla="*/ 5769000 w 5769000"/>
              <a:gd name="connsiteY2" fmla="*/ 0 h 336000"/>
              <a:gd name="connsiteX3" fmla="*/ 5634244 w 5769000"/>
              <a:gd name="connsiteY3" fmla="*/ 336000 h 3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336000">
                <a:moveTo>
                  <a:pt x="0" y="336000"/>
                </a:moveTo>
                <a:lnTo>
                  <a:pt x="0" y="0"/>
                </a:lnTo>
                <a:lnTo>
                  <a:pt x="5769000" y="0"/>
                </a:lnTo>
                <a:lnTo>
                  <a:pt x="5634244" y="33600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9A2A111-C264-5ED2-11E4-ACDF86ED7A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36000" y="1809000"/>
            <a:ext cx="6120000" cy="3060000"/>
          </a:xfrm>
        </p:spPr>
        <p:txBody>
          <a:bodyPr anchor="ctr" anchorCtr="0">
            <a:normAutofit/>
          </a:bodyPr>
          <a:lstStyle>
            <a:lvl1pPr algn="ctr">
              <a:defRPr sz="2200" i="1"/>
            </a:lvl1pPr>
          </a:lstStyle>
          <a:p>
            <a:pPr lvl="0"/>
            <a:r>
              <a:rPr lang="de-DE"/>
              <a:t>Hier das Zitat einfügen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3272187A-A46E-9BF1-5235-1CBD4AA1C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15407" y="4590000"/>
            <a:ext cx="360087" cy="450000"/>
          </a:xfrm>
          <a:prstGeom prst="parallelogram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9" name="Textplatzhalter 27">
            <a:extLst>
              <a:ext uri="{FF2B5EF4-FFF2-40B4-BE49-F238E27FC236}">
                <a16:creationId xmlns:a16="http://schemas.microsoft.com/office/drawing/2014/main" id="{123226BF-4596-9B05-D2C3-5D4AFDB4AA7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75913" y="4599000"/>
            <a:ext cx="360087" cy="450000"/>
          </a:xfrm>
          <a:prstGeom prst="parallelogram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27">
            <a:extLst>
              <a:ext uri="{FF2B5EF4-FFF2-40B4-BE49-F238E27FC236}">
                <a16:creationId xmlns:a16="http://schemas.microsoft.com/office/drawing/2014/main" id="{1619FA01-70FE-9613-AB2F-A3C97BE1F2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962150" y="1619525"/>
            <a:ext cx="360087" cy="450000"/>
          </a:xfrm>
          <a:prstGeom prst="parallelogram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Textplatzhalter 27">
            <a:extLst>
              <a:ext uri="{FF2B5EF4-FFF2-40B4-BE49-F238E27FC236}">
                <a16:creationId xmlns:a16="http://schemas.microsoft.com/office/drawing/2014/main" id="{AE6CCFCA-6FDA-8210-12D6-EFE989FCF0C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322656" y="1619525"/>
            <a:ext cx="360087" cy="450000"/>
          </a:xfrm>
          <a:prstGeom prst="parallelogram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70069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xfrm>
            <a:off x="11280579" y="6591678"/>
            <a:ext cx="557478" cy="235412"/>
          </a:xfrm>
          <a:prstGeom prst="rect">
            <a:avLst/>
          </a:prstGeom>
        </p:spPr>
        <p:txBody>
          <a:bodyPr vert="horz" wrap="square" lIns="40232" tIns="20116" rIns="40232" bIns="20116" numCol="1" anchor="t" anchorCtr="0" compatLnSpc="1">
            <a:prstTxWarp prst="textNoShape">
              <a:avLst/>
            </a:prstTxWarp>
          </a:bodyPr>
          <a:lstStyle>
            <a:lvl1pPr>
              <a:defRPr sz="1108">
                <a:solidFill>
                  <a:srgbClr val="2F4E61"/>
                </a:solidFill>
                <a:latin typeface="+mn-lt"/>
              </a:defRPr>
            </a:lvl1pPr>
          </a:lstStyle>
          <a:p>
            <a:fld id="{55769419-1577-43C1-823A-008650799C35}" type="slidenum">
              <a:rPr lang="en-US" altLang="de-DE" smtClean="0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30015777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xfrm>
            <a:off x="11280579" y="6591678"/>
            <a:ext cx="557478" cy="235412"/>
          </a:xfrm>
          <a:prstGeom prst="rect">
            <a:avLst/>
          </a:prstGeom>
        </p:spPr>
        <p:txBody>
          <a:bodyPr vert="horz" wrap="square" lIns="40232" tIns="20116" rIns="40232" bIns="20116" numCol="1" anchor="t" anchorCtr="0" compatLnSpc="1">
            <a:prstTxWarp prst="textNoShape">
              <a:avLst/>
            </a:prstTxWarp>
          </a:bodyPr>
          <a:lstStyle>
            <a:lvl1pPr>
              <a:defRPr sz="1108">
                <a:solidFill>
                  <a:srgbClr val="2F4E61"/>
                </a:solidFill>
                <a:latin typeface="+mn-lt"/>
              </a:defRPr>
            </a:lvl1pPr>
          </a:lstStyle>
          <a:p>
            <a:fld id="{55769419-1577-43C1-823A-008650799C35}" type="slidenum">
              <a:rPr lang="en-US" altLang="de-DE" smtClean="0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3171034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mit_Form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A304D1-6859-F150-B45C-04206FA6D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1585794-2D84-C52F-681A-EC84C7A2A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4006-BA7A-4307-9E19-313C7C68B955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E30CF9-170B-FDB7-6AB9-73C9B1E87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10D0415-62D0-589B-848C-5A89F3FD4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F853E6E-99C4-B3B9-A630-E7EA40AE5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1628775"/>
            <a:ext cx="8459787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31A30FF8-62C1-D1BD-38B1-F177EA1358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7717250" y="1810250"/>
            <a:ext cx="5588999" cy="1968501"/>
          </a:xfrm>
          <a:custGeom>
            <a:avLst/>
            <a:gdLst>
              <a:gd name="connsiteX0" fmla="*/ 0 w 5588999"/>
              <a:gd name="connsiteY0" fmla="*/ 1968501 h 1968501"/>
              <a:gd name="connsiteX1" fmla="*/ 0 w 5588999"/>
              <a:gd name="connsiteY1" fmla="*/ 0 h 1968501"/>
              <a:gd name="connsiteX2" fmla="*/ 5588999 w 5588999"/>
              <a:gd name="connsiteY2" fmla="*/ 0 h 1968501"/>
              <a:gd name="connsiteX3" fmla="*/ 4799513 w 5588999"/>
              <a:gd name="connsiteY3" fmla="*/ 1968501 h 1968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8999" h="1968501">
                <a:moveTo>
                  <a:pt x="0" y="1968501"/>
                </a:moveTo>
                <a:lnTo>
                  <a:pt x="0" y="0"/>
                </a:lnTo>
                <a:lnTo>
                  <a:pt x="5588999" y="0"/>
                </a:lnTo>
                <a:lnTo>
                  <a:pt x="4799513" y="1968501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F0853E6-DB76-6873-D50F-93C7C393F6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856000" y="-1"/>
            <a:ext cx="335724" cy="6858001"/>
          </a:xfrm>
          <a:custGeom>
            <a:avLst/>
            <a:gdLst>
              <a:gd name="connsiteX0" fmla="*/ 0 w 335724"/>
              <a:gd name="connsiteY0" fmla="*/ 0 h 6858001"/>
              <a:gd name="connsiteX1" fmla="*/ 335724 w 335724"/>
              <a:gd name="connsiteY1" fmla="*/ 0 h 6858001"/>
              <a:gd name="connsiteX2" fmla="*/ 335724 w 335724"/>
              <a:gd name="connsiteY2" fmla="*/ 6858001 h 6858001"/>
              <a:gd name="connsiteX3" fmla="*/ 0 w 335724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24" h="6858001">
                <a:moveTo>
                  <a:pt x="0" y="0"/>
                </a:moveTo>
                <a:lnTo>
                  <a:pt x="335724" y="0"/>
                </a:lnTo>
                <a:lnTo>
                  <a:pt x="335724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DE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F3EE1FA7-6EDE-8FAA-4D71-28D3592C1B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0416001" y="-1"/>
            <a:ext cx="1775723" cy="1628808"/>
          </a:xfrm>
          <a:custGeom>
            <a:avLst/>
            <a:gdLst>
              <a:gd name="connsiteX0" fmla="*/ 0 w 1775723"/>
              <a:gd name="connsiteY0" fmla="*/ 0 h 1628808"/>
              <a:gd name="connsiteX1" fmla="*/ 1775723 w 1775723"/>
              <a:gd name="connsiteY1" fmla="*/ 0 h 1628808"/>
              <a:gd name="connsiteX2" fmla="*/ 1775723 w 1775723"/>
              <a:gd name="connsiteY2" fmla="*/ 1628808 h 1628808"/>
              <a:gd name="connsiteX3" fmla="*/ 0 w 1775723"/>
              <a:gd name="connsiteY3" fmla="*/ 947951 h 1628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723" h="1628808">
                <a:moveTo>
                  <a:pt x="0" y="0"/>
                </a:moveTo>
                <a:lnTo>
                  <a:pt x="1775723" y="0"/>
                </a:lnTo>
                <a:lnTo>
                  <a:pt x="1775723" y="1628808"/>
                </a:lnTo>
                <a:lnTo>
                  <a:pt x="0" y="947951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63B13D16-8D81-0BFA-9949-90ABAFC852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H="1">
            <a:off x="7801500" y="1354500"/>
            <a:ext cx="3609000" cy="900000"/>
          </a:xfrm>
          <a:custGeom>
            <a:avLst/>
            <a:gdLst>
              <a:gd name="connsiteX0" fmla="*/ 0 w 3609000"/>
              <a:gd name="connsiteY0" fmla="*/ 0 h 900000"/>
              <a:gd name="connsiteX1" fmla="*/ 0 w 3609000"/>
              <a:gd name="connsiteY1" fmla="*/ 900000 h 900000"/>
              <a:gd name="connsiteX2" fmla="*/ 3248046 w 3609000"/>
              <a:gd name="connsiteY2" fmla="*/ 900000 h 900000"/>
              <a:gd name="connsiteX3" fmla="*/ 3609000 w 3609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9000" h="900000">
                <a:moveTo>
                  <a:pt x="0" y="0"/>
                </a:moveTo>
                <a:lnTo>
                  <a:pt x="0" y="900000"/>
                </a:lnTo>
                <a:lnTo>
                  <a:pt x="3248046" y="900000"/>
                </a:lnTo>
                <a:lnTo>
                  <a:pt x="360900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2499138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mit_Forme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ABAA3B0E-DA32-3071-E044-DF87137C47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V="1">
            <a:off x="7441501" y="2983501"/>
            <a:ext cx="5769000" cy="1979998"/>
          </a:xfrm>
          <a:custGeom>
            <a:avLst/>
            <a:gdLst>
              <a:gd name="connsiteX0" fmla="*/ 5769000 w 5769000"/>
              <a:gd name="connsiteY0" fmla="*/ 1979998 h 1979998"/>
              <a:gd name="connsiteX1" fmla="*/ 5769000 w 5769000"/>
              <a:gd name="connsiteY1" fmla="*/ 0 h 1979998"/>
              <a:gd name="connsiteX2" fmla="*/ 0 w 5769000"/>
              <a:gd name="connsiteY2" fmla="*/ 0 h 1979998"/>
              <a:gd name="connsiteX3" fmla="*/ 0 w 5769000"/>
              <a:gd name="connsiteY3" fmla="*/ 1979998 h 1979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9000" h="1979998">
                <a:moveTo>
                  <a:pt x="5769000" y="1979998"/>
                </a:moveTo>
                <a:lnTo>
                  <a:pt x="5769000" y="0"/>
                </a:lnTo>
                <a:lnTo>
                  <a:pt x="0" y="0"/>
                </a:lnTo>
                <a:lnTo>
                  <a:pt x="0" y="1979998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A304D1-6859-F150-B45C-04206FA6D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E30CF9-170B-FDB7-6AB9-73C9B1E87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F853E6E-99C4-B3B9-A630-E7EA40AE5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9" y="1628775"/>
            <a:ext cx="6840062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B52CC431-83F1-209C-998D-4E0370334C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V="1">
            <a:off x="10136161" y="4802159"/>
            <a:ext cx="3595680" cy="516001"/>
          </a:xfrm>
          <a:custGeom>
            <a:avLst/>
            <a:gdLst>
              <a:gd name="connsiteX0" fmla="*/ 3595680 w 3595680"/>
              <a:gd name="connsiteY0" fmla="*/ 0 h 516001"/>
              <a:gd name="connsiteX1" fmla="*/ 0 w 3595680"/>
              <a:gd name="connsiteY1" fmla="*/ 0 h 516001"/>
              <a:gd name="connsiteX2" fmla="*/ 0 w 3595680"/>
              <a:gd name="connsiteY2" fmla="*/ 516001 h 516001"/>
              <a:gd name="connsiteX3" fmla="*/ 3388733 w 3595680"/>
              <a:gd name="connsiteY3" fmla="*/ 516000 h 51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5680" h="516001">
                <a:moveTo>
                  <a:pt x="3595680" y="0"/>
                </a:moveTo>
                <a:lnTo>
                  <a:pt x="0" y="0"/>
                </a:lnTo>
                <a:lnTo>
                  <a:pt x="0" y="516001"/>
                </a:lnTo>
                <a:lnTo>
                  <a:pt x="3388733" y="51600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F4F0A10E-3200-4270-F174-A2876BB7ED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236001" y="5049203"/>
            <a:ext cx="1955695" cy="1808796"/>
          </a:xfrm>
          <a:custGeom>
            <a:avLst/>
            <a:gdLst>
              <a:gd name="connsiteX0" fmla="*/ 1955695 w 1955695"/>
              <a:gd name="connsiteY0" fmla="*/ 1808796 h 1808796"/>
              <a:gd name="connsiteX1" fmla="*/ 1955695 w 1955695"/>
              <a:gd name="connsiteY1" fmla="*/ 0 h 1808796"/>
              <a:gd name="connsiteX2" fmla="*/ 0 w 1955695"/>
              <a:gd name="connsiteY2" fmla="*/ 0 h 1808796"/>
              <a:gd name="connsiteX3" fmla="*/ 0 w 1955695"/>
              <a:gd name="connsiteY3" fmla="*/ 1092965 h 1808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5695" h="1808796">
                <a:moveTo>
                  <a:pt x="1955695" y="1808796"/>
                </a:moveTo>
                <a:lnTo>
                  <a:pt x="1955695" y="0"/>
                </a:lnTo>
                <a:lnTo>
                  <a:pt x="0" y="0"/>
                </a:lnTo>
                <a:lnTo>
                  <a:pt x="0" y="1092965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EC20BC6F-68D4-E8D9-9E63-AF18B4E8C0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 flipH="1" flipV="1">
            <a:off x="7171590" y="4153590"/>
            <a:ext cx="3069000" cy="2339820"/>
          </a:xfrm>
          <a:custGeom>
            <a:avLst/>
            <a:gdLst>
              <a:gd name="connsiteX0" fmla="*/ 3069000 w 3069000"/>
              <a:gd name="connsiteY0" fmla="*/ 0 h 2339820"/>
              <a:gd name="connsiteX1" fmla="*/ 2130592 w 3069000"/>
              <a:gd name="connsiteY1" fmla="*/ 2339820 h 2339820"/>
              <a:gd name="connsiteX2" fmla="*/ 0 w 3069000"/>
              <a:gd name="connsiteY2" fmla="*/ 2339820 h 2339820"/>
              <a:gd name="connsiteX3" fmla="*/ 0 w 3069000"/>
              <a:gd name="connsiteY3" fmla="*/ 0 h 233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9000" h="2339820">
                <a:moveTo>
                  <a:pt x="3069000" y="0"/>
                </a:moveTo>
                <a:lnTo>
                  <a:pt x="2130592" y="2339820"/>
                </a:lnTo>
                <a:lnTo>
                  <a:pt x="0" y="2339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1585794-2D84-C52F-681A-EC84C7A2A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4391FC-CEE6-426F-8CC4-54F46FFC32CE}" type="datetime1">
              <a:rPr lang="de-DE" smtClean="0"/>
              <a:t>21.08.2026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10D0415-62D0-589B-848C-5A89F3FD4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3597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_mit_Form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2608A-917C-E90F-2E2D-7EB849B2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4149000"/>
            <a:ext cx="5580000" cy="1982320"/>
          </a:xfrm>
        </p:spPr>
        <p:txBody>
          <a:bodyPr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BB7EFC4-BB32-D50E-042F-2C1005E75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6" name="Parallelogramm 5">
            <a:extLst>
              <a:ext uri="{FF2B5EF4-FFF2-40B4-BE49-F238E27FC236}">
                <a16:creationId xmlns:a16="http://schemas.microsoft.com/office/drawing/2014/main" id="{E0C8FD4C-0C76-F54A-A531-010CA8C5E9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H="1">
            <a:off x="7087281" y="2809279"/>
            <a:ext cx="6858000" cy="1239444"/>
          </a:xfrm>
          <a:prstGeom prst="parallelogram">
            <a:avLst>
              <a:gd name="adj" fmla="val 0"/>
            </a:avLst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endParaRPr lang="de-DE" sz="1400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60BF5A-7F40-0574-607F-97BEB244DD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H="1">
            <a:off x="-556500" y="556500"/>
            <a:ext cx="3788999" cy="2675999"/>
          </a:xfrm>
          <a:custGeom>
            <a:avLst/>
            <a:gdLst>
              <a:gd name="connsiteX0" fmla="*/ 0 w 3788999"/>
              <a:gd name="connsiteY0" fmla="*/ 0 h 2675999"/>
              <a:gd name="connsiteX1" fmla="*/ 0 w 3788999"/>
              <a:gd name="connsiteY1" fmla="*/ 2675999 h 2675999"/>
              <a:gd name="connsiteX2" fmla="*/ 2715763 w 3788999"/>
              <a:gd name="connsiteY2" fmla="*/ 2675999 h 2675999"/>
              <a:gd name="connsiteX3" fmla="*/ 3788999 w 3788999"/>
              <a:gd name="connsiteY3" fmla="*/ 0 h 2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8999" h="2675999">
                <a:moveTo>
                  <a:pt x="0" y="0"/>
                </a:moveTo>
                <a:lnTo>
                  <a:pt x="0" y="2675999"/>
                </a:lnTo>
                <a:lnTo>
                  <a:pt x="2715763" y="2675999"/>
                </a:lnTo>
                <a:lnTo>
                  <a:pt x="3788999" y="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9" name="Parallelogramm 8">
            <a:extLst>
              <a:ext uri="{FF2B5EF4-FFF2-40B4-BE49-F238E27FC236}">
                <a16:creationId xmlns:a16="http://schemas.microsoft.com/office/drawing/2014/main" id="{08684BA9-9C57-10EB-5807-85321AAED9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H="1">
            <a:off x="9696002" y="2889002"/>
            <a:ext cx="2879998" cy="1080000"/>
          </a:xfrm>
          <a:prstGeom prst="parallelogram">
            <a:avLst>
              <a:gd name="adj" fmla="val 40106"/>
            </a:avLst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endParaRPr lang="de-DE" sz="1400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AC2AA073-7E01-E4E8-3C90-7DABE9CB48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8071499" y="4693499"/>
            <a:ext cx="3068999" cy="1260001"/>
          </a:xfrm>
          <a:custGeom>
            <a:avLst/>
            <a:gdLst>
              <a:gd name="connsiteX0" fmla="*/ 0 w 3068999"/>
              <a:gd name="connsiteY0" fmla="*/ 1260001 h 1260001"/>
              <a:gd name="connsiteX1" fmla="*/ 505336 w 3068999"/>
              <a:gd name="connsiteY1" fmla="*/ 0 h 1260001"/>
              <a:gd name="connsiteX2" fmla="*/ 3068999 w 3068999"/>
              <a:gd name="connsiteY2" fmla="*/ 0 h 1260001"/>
              <a:gd name="connsiteX3" fmla="*/ 3068999 w 3068999"/>
              <a:gd name="connsiteY3" fmla="*/ 1260001 h 126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8999" h="1260001">
                <a:moveTo>
                  <a:pt x="0" y="1260001"/>
                </a:moveTo>
                <a:lnTo>
                  <a:pt x="505336" y="0"/>
                </a:lnTo>
                <a:lnTo>
                  <a:pt x="3068999" y="0"/>
                </a:lnTo>
                <a:lnTo>
                  <a:pt x="3068999" y="1260001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D2E359B-27DF-0D4A-AF6C-CC881153B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4227A7-8BD2-4174-896E-735B0C291B61}" type="datetime1">
              <a:rPr lang="de-DE" smtClean="0"/>
              <a:t>21.08.2026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88F204-435D-2953-760D-477094D2D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744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_mit_Forme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2608A-917C-E90F-2E2D-7EB849B2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4149000"/>
            <a:ext cx="5580000" cy="1982320"/>
          </a:xfrm>
        </p:spPr>
        <p:txBody>
          <a:bodyPr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8163755-32C2-4E03-8F7D-04ADA3590FE6}"/>
              </a:ext>
            </a:extLst>
          </p:cNvPr>
          <p:cNvSpPr>
            <a:spLocks/>
          </p:cNvSpPr>
          <p:nvPr userDrawn="1"/>
        </p:nvSpPr>
        <p:spPr>
          <a:xfrm>
            <a:off x="7355999" y="0"/>
            <a:ext cx="4500001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115AA7E9-473A-7839-A11E-57D50EA198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8075135" y="1440865"/>
            <a:ext cx="5557729" cy="2676000"/>
          </a:xfrm>
          <a:custGeom>
            <a:avLst/>
            <a:gdLst>
              <a:gd name="connsiteX0" fmla="*/ 0 w 5557729"/>
              <a:gd name="connsiteY0" fmla="*/ 2676000 h 2676000"/>
              <a:gd name="connsiteX1" fmla="*/ 0 w 5557729"/>
              <a:gd name="connsiteY1" fmla="*/ 0 h 2676000"/>
              <a:gd name="connsiteX2" fmla="*/ 5557729 w 5557729"/>
              <a:gd name="connsiteY2" fmla="*/ 0 h 2676000"/>
              <a:gd name="connsiteX3" fmla="*/ 4484493 w 5557729"/>
              <a:gd name="connsiteY3" fmla="*/ 2676000 h 26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7729" h="2676000">
                <a:moveTo>
                  <a:pt x="0" y="2676000"/>
                </a:moveTo>
                <a:lnTo>
                  <a:pt x="0" y="0"/>
                </a:lnTo>
                <a:lnTo>
                  <a:pt x="5557729" y="0"/>
                </a:lnTo>
                <a:lnTo>
                  <a:pt x="4484493" y="267600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CB1DD82-2E41-54D5-EBB0-B6D23AD3CE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1096501" y="1096502"/>
            <a:ext cx="3789001" cy="1595999"/>
          </a:xfrm>
          <a:custGeom>
            <a:avLst/>
            <a:gdLst>
              <a:gd name="connsiteX0" fmla="*/ 0 w 3789001"/>
              <a:gd name="connsiteY0" fmla="*/ 1595999 h 1595999"/>
              <a:gd name="connsiteX1" fmla="*/ 0 w 3789001"/>
              <a:gd name="connsiteY1" fmla="*/ 0 h 1595999"/>
              <a:gd name="connsiteX2" fmla="*/ 3789001 w 3789001"/>
              <a:gd name="connsiteY2" fmla="*/ 0 h 1595999"/>
              <a:gd name="connsiteX3" fmla="*/ 3148909 w 3789001"/>
              <a:gd name="connsiteY3" fmla="*/ 1595999 h 159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9001" h="1595999">
                <a:moveTo>
                  <a:pt x="0" y="1595999"/>
                </a:moveTo>
                <a:lnTo>
                  <a:pt x="0" y="0"/>
                </a:lnTo>
                <a:lnTo>
                  <a:pt x="3789001" y="0"/>
                </a:lnTo>
                <a:lnTo>
                  <a:pt x="3148909" y="1595999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41F1CD9A-8637-3EE9-FBCC-33FDD46C9E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 flipV="1">
            <a:off x="5641501" y="3523500"/>
            <a:ext cx="4508999" cy="2160000"/>
          </a:xfrm>
          <a:custGeom>
            <a:avLst/>
            <a:gdLst>
              <a:gd name="connsiteX0" fmla="*/ 4508999 w 4508999"/>
              <a:gd name="connsiteY0" fmla="*/ 0 h 2160000"/>
              <a:gd name="connsiteX1" fmla="*/ 0 w 4508999"/>
              <a:gd name="connsiteY1" fmla="*/ 0 h 2160000"/>
              <a:gd name="connsiteX2" fmla="*/ 0 w 4508999"/>
              <a:gd name="connsiteY2" fmla="*/ 2160000 h 2160000"/>
              <a:gd name="connsiteX3" fmla="*/ 3642709 w 4508999"/>
              <a:gd name="connsiteY3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8999" h="2160000">
                <a:moveTo>
                  <a:pt x="4508999" y="0"/>
                </a:moveTo>
                <a:lnTo>
                  <a:pt x="0" y="0"/>
                </a:lnTo>
                <a:lnTo>
                  <a:pt x="0" y="2160000"/>
                </a:lnTo>
                <a:lnTo>
                  <a:pt x="3642709" y="216000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D2E359B-27DF-0D4A-AF6C-CC881153B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9A8DE7-972C-4F10-BE4E-C414D16A1E59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BB7EFC4-BB32-D50E-042F-2C1005E75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88F204-435D-2953-760D-477094D2D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866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_mit_Forme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2608A-917C-E90F-2E2D-7EB849B2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4149000"/>
            <a:ext cx="5580000" cy="1982320"/>
          </a:xfrm>
        </p:spPr>
        <p:txBody>
          <a:bodyPr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8163755-32C2-4E03-8F7D-04ADA3590F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5999" y="0"/>
            <a:ext cx="4860001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4F7C1524-B595-3024-3FB3-A4BB258EC1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9499500" y="16500"/>
            <a:ext cx="2709000" cy="2676001"/>
          </a:xfrm>
          <a:custGeom>
            <a:avLst/>
            <a:gdLst>
              <a:gd name="connsiteX0" fmla="*/ 0 w 2709000"/>
              <a:gd name="connsiteY0" fmla="*/ 2676001 h 2676001"/>
              <a:gd name="connsiteX1" fmla="*/ 1 w 2709000"/>
              <a:gd name="connsiteY1" fmla="*/ 0 h 2676001"/>
              <a:gd name="connsiteX2" fmla="*/ 2709000 w 2709000"/>
              <a:gd name="connsiteY2" fmla="*/ 0 h 2676001"/>
              <a:gd name="connsiteX3" fmla="*/ 1635764 w 2709000"/>
              <a:gd name="connsiteY3" fmla="*/ 2676001 h 267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9000" h="2676001">
                <a:moveTo>
                  <a:pt x="0" y="2676001"/>
                </a:moveTo>
                <a:lnTo>
                  <a:pt x="1" y="0"/>
                </a:lnTo>
                <a:lnTo>
                  <a:pt x="2709000" y="0"/>
                </a:lnTo>
                <a:lnTo>
                  <a:pt x="1635764" y="2676001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BB7EFC4-BB32-D50E-042F-2C1005E75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88F204-435D-2953-760D-477094D2D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D6066CA2-560B-69BB-C9FF-9934C4E5034E}"/>
              </a:ext>
            </a:extLst>
          </p:cNvPr>
          <p:cNvSpPr/>
          <p:nvPr userDrawn="1"/>
        </p:nvSpPr>
        <p:spPr>
          <a:xfrm rot="16200000" flipH="1">
            <a:off x="10197641" y="5919640"/>
            <a:ext cx="976719" cy="900001"/>
          </a:xfrm>
          <a:custGeom>
            <a:avLst/>
            <a:gdLst>
              <a:gd name="connsiteX0" fmla="*/ 0 w 976719"/>
              <a:gd name="connsiteY0" fmla="*/ 900001 h 900001"/>
              <a:gd name="connsiteX1" fmla="*/ 976719 w 976719"/>
              <a:gd name="connsiteY1" fmla="*/ 900001 h 900001"/>
              <a:gd name="connsiteX2" fmla="*/ 976719 w 976719"/>
              <a:gd name="connsiteY2" fmla="*/ 0 h 900001"/>
              <a:gd name="connsiteX3" fmla="*/ 360954 w 976719"/>
              <a:gd name="connsiteY3" fmla="*/ 0 h 90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719" h="900001">
                <a:moveTo>
                  <a:pt x="0" y="900001"/>
                </a:moveTo>
                <a:lnTo>
                  <a:pt x="976719" y="900001"/>
                </a:lnTo>
                <a:lnTo>
                  <a:pt x="976719" y="0"/>
                </a:lnTo>
                <a:lnTo>
                  <a:pt x="360954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0" tIns="0" rIns="0" bIns="0" rtlCol="0" anchor="ctr">
            <a:noAutofit/>
          </a:bodyPr>
          <a:lstStyle/>
          <a:p>
            <a:pPr algn="ctr"/>
            <a:endParaRPr lang="de-DE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D2E359B-27DF-0D4A-AF6C-CC881153B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207AB4-76CC-4057-B081-8A224DE85E04}" type="datetime1">
              <a:rPr lang="de-DE" smtClean="0"/>
              <a:t>21.08.2026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247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_mit_Bild_ohn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DB06A80E-F6A7-CC7B-D167-4089BDD89F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 rIns="540000" anchor="ctr" anchorCtr="0"/>
          <a:lstStyle>
            <a:lvl1pPr algn="r">
              <a:defRPr i="1"/>
            </a:lvl1pPr>
          </a:lstStyle>
          <a:p>
            <a:r>
              <a:rPr lang="en-US"/>
              <a:t>Bild per Drag &amp; Drop hinzufügen</a:t>
            </a:r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525F61E-A55C-7F64-1F13-F7E6525A47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6816725" cy="6858000"/>
          </a:xfrm>
          <a:solidFill>
            <a:schemeClr val="accent4">
              <a:alpha val="6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60CABE-6D69-5DA1-EAC6-43DB0E23B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1" y="4150800"/>
            <a:ext cx="5580000" cy="1978538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28D923E-9332-53D3-FEF9-5B437098A4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6200000">
            <a:off x="6094463" y="1535"/>
            <a:ext cx="1083808" cy="1080737"/>
          </a:xfrm>
          <a:custGeom>
            <a:avLst/>
            <a:gdLst>
              <a:gd name="connsiteX0" fmla="*/ 1083808 w 1083808"/>
              <a:gd name="connsiteY0" fmla="*/ 0 h 1080737"/>
              <a:gd name="connsiteX1" fmla="*/ 1083808 w 1083808"/>
              <a:gd name="connsiteY1" fmla="*/ 1080737 h 1080737"/>
              <a:gd name="connsiteX2" fmla="*/ 0 w 1083808"/>
              <a:gd name="connsiteY2" fmla="*/ 1080737 h 1080737"/>
              <a:gd name="connsiteX3" fmla="*/ 445231 w 1083808"/>
              <a:gd name="connsiteY3" fmla="*/ 0 h 1080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3808" h="1080737">
                <a:moveTo>
                  <a:pt x="1083808" y="0"/>
                </a:moveTo>
                <a:lnTo>
                  <a:pt x="1083808" y="1080737"/>
                </a:lnTo>
                <a:lnTo>
                  <a:pt x="0" y="1080737"/>
                </a:lnTo>
                <a:lnTo>
                  <a:pt x="445231" y="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866A13B4-31BA-B7DB-590D-570777FB93F4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21"/>
          </p:nvPr>
        </p:nvSpPr>
        <p:spPr>
          <a:xfrm>
            <a:off x="376251" y="6165531"/>
            <a:ext cx="2433624" cy="6382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88DA06-1085-0B6A-93F8-92D4FC1A1AF9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15A9BD-60EA-4551-8409-1F6ACBEF1ADD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8A6BEF-9342-8C18-C32C-E93EACF5413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Hier steht die Fußzeile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097B98-89A9-A4C5-CF98-DF614A19821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52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823E9BE-95A4-60D7-846A-D7B95DF9C7E8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385775" y="6164567"/>
            <a:ext cx="2408226" cy="641565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49A6E1C-F278-4A31-4006-F6606A399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00" y="368300"/>
            <a:ext cx="11160063" cy="3603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4E4182-6FA8-899E-C4BF-047FBA60B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6000" y="1089000"/>
            <a:ext cx="11160063" cy="5040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  <a:p>
            <a:pPr lvl="6"/>
            <a:r>
              <a:rPr lang="de-DE"/>
              <a:t>Siebte Ebene</a:t>
            </a:r>
          </a:p>
          <a:p>
            <a:pPr lvl="7"/>
            <a:r>
              <a:rPr lang="de-DE"/>
              <a:t>Achte Ebene</a:t>
            </a:r>
          </a:p>
          <a:p>
            <a:pPr lvl="8"/>
            <a:r>
              <a:rPr lang="de-DE"/>
              <a:t>Neunte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50689C-DC24-509A-6CA7-E85F387F2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36000" y="6314303"/>
            <a:ext cx="720000" cy="360000"/>
          </a:xfrm>
          <a:prstGeom prst="rect">
            <a:avLst/>
          </a:prstGeom>
        </p:spPr>
        <p:txBody>
          <a:bodyPr vert="horz" lIns="0" tIns="9000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9FC9E728-AD11-4764-8C7D-8E82E37D1884}" type="datetime1">
              <a:rPr lang="de-DE" smtClean="0"/>
              <a:t>21.08.2026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88F0F9-BC42-7AF7-C92A-D50ACD1FA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6000" y="6314303"/>
            <a:ext cx="2880000" cy="360000"/>
          </a:xfrm>
          <a:prstGeom prst="rect">
            <a:avLst/>
          </a:prstGeom>
        </p:spPr>
        <p:txBody>
          <a:bodyPr vert="horz" lIns="0" tIns="9000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DE"/>
              <a:t>Hier steht die Fußzeile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A74272-CAD0-06AD-783B-3A7DDA8B3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314303"/>
            <a:ext cx="539450" cy="360000"/>
          </a:xfrm>
          <a:prstGeom prst="rect">
            <a:avLst/>
          </a:prstGeom>
        </p:spPr>
        <p:txBody>
          <a:bodyPr vert="horz" lIns="0" tIns="9000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524B4EE0-1255-4C4D-93F1-26AC3979C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1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9" r:id="rId2"/>
    <p:sldLayoutId id="2147483668" r:id="rId3"/>
    <p:sldLayoutId id="2147483680" r:id="rId4"/>
    <p:sldLayoutId id="2147483681" r:id="rId5"/>
    <p:sldLayoutId id="2147483682" r:id="rId6"/>
    <p:sldLayoutId id="2147483666" r:id="rId7"/>
    <p:sldLayoutId id="2147483692" r:id="rId8"/>
    <p:sldLayoutId id="2147483667" r:id="rId9"/>
    <p:sldLayoutId id="2147483669" r:id="rId10"/>
    <p:sldLayoutId id="2147483670" r:id="rId11"/>
    <p:sldLayoutId id="2147483652" r:id="rId12"/>
    <p:sldLayoutId id="2147483653" r:id="rId13"/>
    <p:sldLayoutId id="2147483683" r:id="rId14"/>
    <p:sldLayoutId id="2147483684" r:id="rId15"/>
    <p:sldLayoutId id="2147483685" r:id="rId16"/>
    <p:sldLayoutId id="2147483658" r:id="rId17"/>
    <p:sldLayoutId id="2147483659" r:id="rId18"/>
    <p:sldLayoutId id="2147483687" r:id="rId19"/>
    <p:sldLayoutId id="2147483660" r:id="rId20"/>
    <p:sldLayoutId id="2147483657" r:id="rId21"/>
    <p:sldLayoutId id="2147483686" r:id="rId22"/>
    <p:sldLayoutId id="2147483661" r:id="rId23"/>
    <p:sldLayoutId id="2147483688" r:id="rId24"/>
    <p:sldLayoutId id="2147483674" r:id="rId25"/>
    <p:sldLayoutId id="2147483671" r:id="rId26"/>
    <p:sldLayoutId id="2147483690" r:id="rId27"/>
    <p:sldLayoutId id="2147483672" r:id="rId28"/>
    <p:sldLayoutId id="2147483689" r:id="rId29"/>
    <p:sldLayoutId id="2147483673" r:id="rId30"/>
    <p:sldLayoutId id="2147483678" r:id="rId31"/>
    <p:sldLayoutId id="2147483664" r:id="rId32"/>
    <p:sldLayoutId id="2147483691" r:id="rId33"/>
    <p:sldLayoutId id="2147483676" r:id="rId34"/>
    <p:sldLayoutId id="2147483677" r:id="rId35"/>
    <p:sldLayoutId id="2147483693" r:id="rId36"/>
    <p:sldLayoutId id="214748369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60363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1"/>
        </a:buClr>
        <a:buFont typeface="Segoe UI Symbol" panose="020B0502040204020203" pitchFamily="34" charset="0"/>
        <a:buChar char="▰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361950" algn="l" defTabSz="914400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2"/>
        </a:buClr>
        <a:buFont typeface="Segoe UI Symbol" panose="020B0502040204020203" pitchFamily="34" charset="0"/>
        <a:buChar char="▰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361950" algn="l" defTabSz="914400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Font typeface="Segoe UI Symbol" panose="020B0502040204020203" pitchFamily="34" charset="0"/>
        <a:buChar char="▰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361950" indent="-361950" algn="l" defTabSz="914400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4"/>
        </a:buClr>
        <a:buFont typeface="Segoe UI Symbol" panose="020B0502040204020203" pitchFamily="34" charset="0"/>
        <a:buChar char="▰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717550" indent="-355600" algn="l" defTabSz="914400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1"/>
        </a:buClr>
        <a:buSzPct val="80000"/>
        <a:buFont typeface="Segoe UI Symbol" panose="020B0502040204020203" pitchFamily="34" charset="0"/>
        <a:buChar char="▰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717550" indent="-355600" algn="l" defTabSz="914400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2"/>
        </a:buClr>
        <a:buSzPct val="80000"/>
        <a:buFont typeface="Segoe UI Symbol" panose="020B0502040204020203" pitchFamily="34" charset="0"/>
        <a:buChar char="▰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717550" indent="-355600" algn="l" defTabSz="914400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80000"/>
        <a:buFont typeface="Segoe UI Symbol" panose="020B0502040204020203" pitchFamily="34" charset="0"/>
        <a:buChar char="▰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717550" indent="-355600" algn="l" defTabSz="914400" rtl="0" eaLnBrk="1" fontAlgn="ctr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4"/>
        </a:buClr>
        <a:buSzPct val="80000"/>
        <a:buFont typeface="Segoe UI Symbol" panose="020B0502040204020203" pitchFamily="34" charset="0"/>
        <a:buChar char="▰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fontAlgn="ctr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orient="horz" pos="4201" userDrawn="1">
          <p15:clr>
            <a:srgbClr val="F26B43"/>
          </p15:clr>
        </p15:guide>
        <p15:guide id="6" orient="horz" pos="1026" userDrawn="1">
          <p15:clr>
            <a:srgbClr val="9FCC3B"/>
          </p15:clr>
        </p15:guide>
        <p15:guide id="7" pos="3840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  <p15:guide id="9" orient="horz" pos="686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9711A-55A9-9DF0-AC11-86BCC129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1AB7322-C643-757D-2ABA-8403F5D8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550" y="2420888"/>
            <a:ext cx="7668232" cy="1728112"/>
          </a:xfrm>
        </p:spPr>
        <p:txBody>
          <a:bodyPr/>
          <a:lstStyle/>
          <a:p>
            <a:r>
              <a:rPr lang="de-DE" dirty="0"/>
              <a:t>Rahmenvereinbarung „Serielles Sanieren“</a:t>
            </a:r>
            <a:br>
              <a:rPr lang="de-DE" dirty="0"/>
            </a:br>
            <a:br>
              <a:rPr lang="de-DE" sz="2400" b="1" dirty="0"/>
            </a:br>
            <a:r>
              <a:rPr lang="de-DE" sz="2400" b="1" dirty="0"/>
              <a:t>Gestaltung und Durchführung eines Ausschreibungsverfahrens für eine Rahmenvereinbarung „Serielles Sanieren“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ACEAB0-5DD1-54C6-F341-A9785B20C2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784A16-2003-389D-017D-1D5F1C7650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089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47493-E322-2C40-6689-A13EC1C74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FABE90-C341-E203-F06F-FC61C56D4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CF688A-0FFB-8145-AC3F-44AA259C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9B96E89-3343-8E14-506E-5E1126B0C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Gebäuderepräsentanten – Ausgangssituation für die Kalkulation</a:t>
            </a:r>
          </a:p>
        </p:txBody>
      </p:sp>
      <p:graphicFrame>
        <p:nvGraphicFramePr>
          <p:cNvPr id="280" name="Tabelle Gebäuderepräsentanten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664179"/>
              </p:ext>
            </p:extLst>
          </p:nvPr>
        </p:nvGraphicFramePr>
        <p:xfrm>
          <a:off x="516000" y="2021009"/>
          <a:ext cx="11160000" cy="1871840"/>
        </p:xfrm>
        <a:graphic>
          <a:graphicData uri="http://schemas.openxmlformats.org/drawingml/2006/table">
            <a:tbl>
              <a:tblPr firstRow="1" bandRow="1"/>
              <a:tblGrid>
                <a:gridCol w="175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Merkmal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Repräsentant Typ 1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Repräsentant Typ 2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Repräsentant Typ 3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Repräsentant Typ 4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Repräsentant Typ 5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Dachform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Steildach, bewohnt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Steildach, unbewohnt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Steildach, unbewohnt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Steildach, unbewohnt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Flachdach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Balkone/Loggien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ohne Balkone/eingezogene Loggien in Kombination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auskragende Balkone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eingezogene Loggien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ohne Balkone/Loggien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vor die Fassade gerückte Loggien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Schadstoffbelastung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keine Schadstoffbelastung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keine Schadstoffbelastung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keine Schadstoffbelastung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keine Schadstoffbelastung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Morinolfugen (WBS 70) zu unterstellen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5" name="Hinweise Repräsentanten"/>
          <p:cNvSpPr txBox="1"/>
          <p:nvPr/>
        </p:nvSpPr>
        <p:spPr>
          <a:xfrm>
            <a:off x="516000" y="4200000"/>
            <a:ext cx="11160000" cy="1500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600" dirty="0"/>
              <a:t>Sämtliche Angebotspreise sind je m² Wohnfläche des Repräsentanten im Ausgangszustand (ohne Außenflächen) zu kalkulieren.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600" dirty="0"/>
              <a:t>Der konkrete Gebäuderepräsentant wird bei Aufforderung zur Angebotsabgabe benannt; detaillierte Gebäudedaten (Geometrie, Bauteilflächen, U-Werte, Anlagentechnik) werden bereitgestellt (vgl. Anhang Verfahrensbrief, Beispiel Gebäudetyp 3 „Salzgitter“).</a:t>
            </a:r>
          </a:p>
        </p:txBody>
      </p:sp>
    </p:spTree>
    <p:extLst>
      <p:ext uri="{BB962C8B-B14F-4D97-AF65-F5344CB8AC3E}">
        <p14:creationId xmlns:p14="http://schemas.microsoft.com/office/powerpoint/2010/main" val="503381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EF82C-58BD-D762-AA6E-FD77E1944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78618AD-DD91-0272-25D8-02D149E1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5000" y="6314303"/>
            <a:ext cx="591000" cy="273143"/>
          </a:xfrm>
        </p:spPr>
        <p:txBody>
          <a:bodyPr/>
          <a:lstStyle/>
          <a:p>
            <a:fld id="{F7BE2B07-4B39-4C22-8CCA-5832F6990549}" type="datetime1">
              <a:rPr lang="de-DE" sz="1100" smtClean="0"/>
              <a:t>21.08.2026</a:t>
            </a:fld>
            <a:endParaRPr lang="de-DE" sz="110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DCA00B-A278-DDC3-48F2-8E57AC0F6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2650" y="6314303"/>
            <a:ext cx="442799" cy="273143"/>
          </a:xfrm>
        </p:spPr>
        <p:txBody>
          <a:bodyPr/>
          <a:lstStyle/>
          <a:p>
            <a:fld id="{524B4EE0-1255-4C4D-93F1-26AC3979C234}" type="slidenum">
              <a:rPr lang="de-DE" sz="1100" smtClean="0"/>
              <a:pPr/>
              <a:t>11</a:t>
            </a:fld>
            <a:endParaRPr lang="de-DE" sz="110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6D7CE6B-2091-BB09-2811-9C25DD6B09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5489" y="1269000"/>
            <a:ext cx="11160063" cy="4860338"/>
          </a:xfrm>
        </p:spPr>
        <p:txBody>
          <a:bodyPr>
            <a:no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Vier Fachlose: </a:t>
            </a:r>
            <a:r>
              <a:rPr lang="de-DE" b="1" dirty="0"/>
              <a:t>Einzelmaßnahme Wandsystem (WS)</a:t>
            </a:r>
            <a:r>
              <a:rPr lang="de-DE" dirty="0"/>
              <a:t> sowie den Effizienzhaus-Standards </a:t>
            </a:r>
            <a:r>
              <a:rPr lang="de-DE" b="1" dirty="0"/>
              <a:t>EH 85, EH 70 und EH 55</a:t>
            </a:r>
            <a:r>
              <a:rPr lang="de-DE" dirty="0"/>
              <a:t>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Fachlos WS: energetische Ertüchtigung der Gebäudehülle als Einzelmaßnahme, gemäß den Anforderungen der BEG-Einzelmaßnahmenförderung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EH-Fachlose bauen auf dem Fachlos Wandsystem auf, </a:t>
            </a:r>
            <a:br>
              <a:rPr lang="de-DE" dirty="0"/>
            </a:br>
            <a:r>
              <a:rPr lang="de-DE" dirty="0"/>
              <a:t>umfassen auch die Technik (insbesondere Heizungsanlage Gebäude/Anschluss Nahwärmenetz einschl. Warmwasserbereitung, Lüftungstechnik, Photovoltaik, sommerlicher Wärmeschutz)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Standardleistungen sowie optionale Leistungen</a:t>
            </a:r>
            <a:br>
              <a:rPr lang="de-DE" dirty="0"/>
            </a:br>
            <a:r>
              <a:rPr lang="de-DE" dirty="0"/>
              <a:t>Optional (Angabe, ob im Einzelabruf erbringbar): z.B. Anstellaufzüge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Nicht in der Rahmenvereinbarung: </a:t>
            </a:r>
          </a:p>
          <a:p>
            <a:pPr marL="812800" lvl="8">
              <a:spcBef>
                <a:spcPts val="600"/>
              </a:spcBef>
              <a:buNone/>
            </a:pPr>
            <a:r>
              <a:rPr lang="de-DE" dirty="0"/>
              <a:t>- neuer Hausanschluss und Elektroversorgung</a:t>
            </a:r>
          </a:p>
          <a:p>
            <a:pPr marL="812800" lvl="8">
              <a:spcBef>
                <a:spcPts val="600"/>
              </a:spcBef>
              <a:buNone/>
            </a:pPr>
            <a:r>
              <a:rPr lang="de-DE" dirty="0"/>
              <a:t>- neue Heizkörper und -anschlüsse sowie neue Zähler</a:t>
            </a:r>
          </a:p>
          <a:p>
            <a:pPr marL="812800" lvl="8">
              <a:spcBef>
                <a:spcPts val="600"/>
              </a:spcBef>
              <a:buNone/>
            </a:pPr>
            <a:r>
              <a:rPr lang="de-DE" dirty="0"/>
              <a:t>- Wiederherstellung von Außenanlagen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1040452-342F-691C-4B9A-F7C4B0C19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Überblick über die Fachlose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415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1564C-EDF5-46D9-FBD3-996610C45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74E8BE-8F81-01A7-1054-8AC9CBB47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428727-6D13-AF49-EA7D-F21D50356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A566E05-EB0F-2865-08CC-13CA74E0E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453" y="368300"/>
            <a:ext cx="11160063" cy="900700"/>
          </a:xfrm>
        </p:spPr>
        <p:txBody>
          <a:bodyPr>
            <a:normAutofit/>
          </a:bodyPr>
          <a:lstStyle/>
          <a:p>
            <a:r>
              <a:rPr lang="de-DE" dirty="0"/>
              <a:t>Überblick über Standardleistungen (FLB Kapitel 3)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4E0294-BDF2-94CB-1CD9-ED96589A10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Leistungen des Auftragnehmers für alle Fachlose</a:t>
            </a:r>
            <a:r>
              <a:rPr lang="de-DE" sz="1400" dirty="0"/>
              <a:t> (FLB Kap. 3.3), u. a.: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Grundlagenermittlung, Bestandsaufnahme und Aufmaß, 3D-Scan und Bestands-3D-Modell;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vollständige Planungsleistungen (Vor-, Entwurfs-, Genehmigungs-, Ausführungs-, Werk- und Montageplanung) einschließlich Fachplanungen (Energiekonzept, TGA-/Lüftungskonzept, Bauphysik/Statik, Schall- und Brandschutz, sommerlicher Wärmeschutz);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erforderliche Voruntersuchungen (z. B. Statik), Schadstoffbegutachtung und -entsorgung;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Herbeiführen erforderlicher Genehmigungen, Genehmigungsmanagement und behördliche Abnahmen;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Unterstützung von Energieberatung und Fördermittelmanagement (formaler Antragsteller ist der Einzelauftraggeber) mit den erforderlichen Nachweisen: EH-Niveau, EE-Klasse, SerSan-Bonus, U-Werte, Energiebedarf/-verbrauch, Dimensionierung und Effizienz der Heizungsanlage (COP/SCOP).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Leistungen des Auftraggebers</a:t>
            </a:r>
            <a:r>
              <a:rPr lang="de-DE" sz="1400" dirty="0"/>
              <a:t> (FLB Kap. 3.1): Bereitstellung vorhandener Unterlagen und Vorarbeiten zum Ausgangsgebäude.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Nicht in der Rahmenvereinbarung enthalten</a:t>
            </a:r>
            <a:r>
              <a:rPr lang="de-DE" sz="1400" dirty="0"/>
              <a:t> (FLB Kap. 3.2): neuer Hausanschluss und Elektroversorgung; neue Heizkörper und -anschlüsse sowie neue Zähler; Wiederherstellung von Außenanlagen.</a:t>
            </a:r>
          </a:p>
        </p:txBody>
      </p:sp>
    </p:spTree>
    <p:extLst>
      <p:ext uri="{BB962C8B-B14F-4D97-AF65-F5344CB8AC3E}">
        <p14:creationId xmlns:p14="http://schemas.microsoft.com/office/powerpoint/2010/main" val="2660907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3330B-DF48-ED3E-73FA-689068AFE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AB8CA73-26A8-092C-10AC-8B2679C11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AAEEF4-4131-18DE-4C4E-000B5B2FD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75E59E3-136E-4210-D3BE-EB0EFA921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Leistungsbilder je Fachlos (FLB Kapitel 4)</a:t>
            </a:r>
          </a:p>
        </p:txBody>
      </p:sp>
      <p:sp>
        <p:nvSpPr>
          <p:cNvPr id="100" name="Textfeld Leistungsbilder"/>
          <p:cNvSpPr txBox="1"/>
          <p:nvPr/>
        </p:nvSpPr>
        <p:spPr>
          <a:xfrm>
            <a:off x="516001" y="1500000"/>
            <a:ext cx="11160000" cy="4900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Fachlos WS – Einzelmaßnahme Wandsystem:</a:t>
            </a:r>
            <a:r>
              <a:rPr lang="de-DE" sz="1400" dirty="0"/>
              <a:t> energetische Sanierung der Außenwände, Fenster und Türen; Leistungen im Sockelbereich; Umgang mit Loggien und Balkonen; mindestens gemäß den Anforderungen der BEG-Einzelmaßnahmenförderung.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Fachlos EH 85:</a:t>
            </a:r>
            <a:r>
              <a:rPr lang="de-DE" sz="1400" dirty="0"/>
              <a:t> Hüllmaßnahmen und Technik kompatibel mit dem Effizienzhaus 85-Standard; Lüftung nach Lüftungskonzept (Lüftung mit Wärmerückgewinnung als optionale Leistung); Luftdichtheitsprüfung.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Fachlos EH 70:</a:t>
            </a:r>
            <a:r>
              <a:rPr lang="de-DE" sz="1400" dirty="0"/>
              <a:t> Leistungsbild wie EH 85, jedoch mit den energetischen Anforderungen des Effizienzhaus 70-Standards.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Fachlos EH 55:</a:t>
            </a:r>
            <a:r>
              <a:rPr lang="de-DE" sz="1400" dirty="0"/>
              <a:t> Hüllmaßnahmen und Technik kompatibel mit dem Effizienzhaus 55-Standard (weitergehende energetische Anforderungen).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Alle förderseitigen Bestimmungen zur Erreichung des jeweiligen EH-Standards sind vom Anbieter einzuhalten.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Dachdämmung bzw. Dämmung der obersten Geschossdecke:</a:t>
            </a:r>
            <a:r>
              <a:rPr lang="de-DE" sz="1400" dirty="0"/>
              <a:t> Standardleistung oder optionale Leistung je nach Ausgangssituation des Gebäuderepräsentanten (nicht bewohntes/bewohntes Steildach, Flachdach).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Für die Kalkulation ist je Referenzgebäudetyp die Ausgangssituation des Gebäuderepräsentanten zugrunde zu legen (Tabelle 2 FLB); für Gebäudetyp 5 sind Morinolfugen für die betroffenen Bauteile zu unterstellen, für die Gebäudetypen 1 bis 4 ist grundsätzlich von Schadstofffreiheit auszugehen.</a:t>
            </a:r>
          </a:p>
        </p:txBody>
      </p:sp>
    </p:spTree>
    <p:extLst>
      <p:ext uri="{BB962C8B-B14F-4D97-AF65-F5344CB8AC3E}">
        <p14:creationId xmlns:p14="http://schemas.microsoft.com/office/powerpoint/2010/main" val="2986325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591F-B0F5-B3F2-CA8C-4165D84DD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41EED4D-DDFA-8103-ECEE-19FEE1A89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94AD42-EEBD-EBF9-BBE0-36B61C0C5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D8240C0-2F4D-E63A-6521-6C5EE854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Optionale Leistungen (Verfahrensbrief Kapitel 4)</a:t>
            </a:r>
          </a:p>
        </p:txBody>
      </p:sp>
      <p:sp>
        <p:nvSpPr>
          <p:cNvPr id="110" name="Textfeld Optionale Leistungen"/>
          <p:cNvSpPr txBox="1"/>
          <p:nvPr/>
        </p:nvSpPr>
        <p:spPr>
          <a:xfrm>
            <a:off x="516001" y="1500000"/>
            <a:ext cx="11160000" cy="4900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Angabe, ob im Einzelabruf erbringbar:</a:t>
            </a:r>
            <a:r>
              <a:rPr lang="de-DE" sz="1400" dirty="0"/>
              <a:t> Anstellaufzüge.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Zwingend anzubietende optionale Leistungen</a:t>
            </a:r>
            <a:r>
              <a:rPr lang="de-DE" sz="1400" dirty="0"/>
              <a:t> (Angebotspreis separat oder als Preisdifferenz zum Standardleistungsumfang), u. a.: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Feuchtigkeits-/Spritzschutz im Sockelbereich (z. B. Schotterstreifen);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Lüftung mit Wärmerückgewinnung (nur für das Fachlos EH 85);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Betrieb, Wartung, Instandhaltung und (Betriebs-)Services der technischen Anlagen für fünf Jahre (nur EH-Fachlose);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Schadstoff-Option für die Gebäudetypen 1 bis 4: Asbest im Laibungsputz der Fenster, künstliche Mineralfasern (KMF) in der obersten Geschossdecke;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Verschluss eingezogener Loggien als unbeheizter Wintergarten; Vorbereitung der Fassade für Anstellbalkone; Errichtung von Anstellbalkonen;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Dachleistungen je nach Ausgangssituation: Dämmung der obersten Geschossdecke (nicht bewohntes Steildach), Dachdämmung mit neuer Eindeckung (bewohntes Steildach), Flachdachsanierung inkl. Abdichtung, Attika und Entwässerung;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Alternativlösung für Wärmeerzeugung und Warmwasser (gegenüber Elektro-Luft-Wasser-Wärmepumpe); dezentrale Anlagen für die Warmwasserversorgung; Installation einer Photovoltaikanlage.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Die Angebotspreise für optionale Leistungen werden bei der Ermittlung des (Gesamt-)Angebotspreises gewichtet berücksichtigt.</a:t>
            </a:r>
          </a:p>
        </p:txBody>
      </p:sp>
    </p:spTree>
    <p:extLst>
      <p:ext uri="{BB962C8B-B14F-4D97-AF65-F5344CB8AC3E}">
        <p14:creationId xmlns:p14="http://schemas.microsoft.com/office/powerpoint/2010/main" val="1364439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C6677-41E6-CEAD-32F2-83CF9E22E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8E30535C-A842-B14B-421A-1FB0C7D49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68" y="2348880"/>
            <a:ext cx="11160063" cy="360362"/>
          </a:xfrm>
        </p:spPr>
        <p:txBody>
          <a:bodyPr/>
          <a:lstStyle/>
          <a:p>
            <a:r>
              <a:rPr lang="de-DE" dirty="0"/>
              <a:t>Kenndaten zum GdW Ausschreibungsverfahren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CE09B3-AD66-BEEB-B584-B3F31D98A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6CB4B-C3F4-4B8A-B229-AFCAEA9335BB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71CA62-F102-ACE0-4EB6-0F86CD050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444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8843D-0A71-189F-A08F-C82179DFF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6DBC92-7805-C076-2AC6-1FE2035CA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A3D44A-DF3A-2DED-9B07-E1ED060C0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29F4922-FC37-5342-9F73-83D38564DF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018" y="1474467"/>
            <a:ext cx="5677990" cy="4839835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Einbeziehen von bundesweit tätigen sowie regional- und überregional tätigen Anbietern.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Bildung von vier Regionen: Aufteilung in Nord, West, Ost, Süd entspricht den Anbieterstrukturen derzeit am besten.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b="1" dirty="0"/>
              <a:t>Festgelegte Losstruktur: </a:t>
            </a:r>
            <a:r>
              <a:rPr lang="de-DE" dirty="0"/>
              <a:t>Kombination von 4 Fachlosen (WS, EH 85, EH 70, EH 55), 5 Referenzgebäudetypen und 4 Regionallosen = </a:t>
            </a:r>
            <a:r>
              <a:rPr lang="de-DE" b="1" dirty="0"/>
              <a:t>80 Einzellose</a:t>
            </a:r>
            <a:r>
              <a:rPr lang="de-DE" dirty="0"/>
              <a:t>. Für die Handhabung des Verfahrens werden vier Gruppen von jeweils 20 Einzellosen gebildet; Bewerbung auf ein, mehrere oder alle Einzellose möglich.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Je Einzellos werden bis zu 25 Bewerber (Fachlos WS) bzw. 20 Bewerber (EH-Fachlose) zur Angebotsabgabe aufgefordert; der Zuschlag wird je Einzellos auf maximal 10 Bieter/Bietergemeinschaften erteilt.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50A4CE8-00C3-1D67-EA9A-DF9BDB7F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Adressaten der Ausschreibung</a:t>
            </a:r>
            <a:br>
              <a:rPr lang="de-DE" dirty="0"/>
            </a:br>
            <a:r>
              <a:rPr lang="de-DE" sz="1800" dirty="0"/>
              <a:t>(Festlegungen)</a:t>
            </a:r>
          </a:p>
        </p:txBody>
      </p:sp>
      <p:pic>
        <p:nvPicPr>
          <p:cNvPr id="11" name="Grafik 10" descr="The diagram illustrates different types of building measures (Type 1-7) across various directions (North, West, East, South) and includes specific renovations (DEH 85, EH 85, EH 55, Fachlose, Regionallose).&#10;&#10;KI-generierte Inhalte können fehlerhaft sein.">
            <a:extLst>
              <a:ext uri="{FF2B5EF4-FFF2-40B4-BE49-F238E27FC236}">
                <a16:creationId xmlns:a16="http://schemas.microsoft.com/office/drawing/2014/main" id="{EB74A1F7-19BD-7C00-6ED2-50083C17C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083" y="3842667"/>
            <a:ext cx="4040750" cy="2503081"/>
          </a:xfrm>
          <a:prstGeom prst="rect">
            <a:avLst/>
          </a:prstGeom>
        </p:spPr>
      </p:pic>
      <p:pic>
        <p:nvPicPr>
          <p:cNvPr id="2" name="Grafik 1" descr="The image depicts a political map of Germany, showing various regions or states within the country, potentially differentiated by color or shading.&#10;&#10;KI-generierte Inhalte können fehlerhaft sein.">
            <a:extLst>
              <a:ext uri="{FF2B5EF4-FFF2-40B4-BE49-F238E27FC236}">
                <a16:creationId xmlns:a16="http://schemas.microsoft.com/office/drawing/2014/main" id="{FB31AB23-441F-7B06-594E-276005EFF5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517"/>
          <a:stretch>
            <a:fillRect/>
          </a:stretch>
        </p:blipFill>
        <p:spPr>
          <a:xfrm>
            <a:off x="10021245" y="476672"/>
            <a:ext cx="1995602" cy="2107164"/>
          </a:xfrm>
          <a:prstGeom prst="rect">
            <a:avLst/>
          </a:prstGeom>
        </p:spPr>
      </p:pic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B66A4A08-658F-D4DD-7B93-56EFB454A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3959576"/>
              </p:ext>
            </p:extLst>
          </p:nvPr>
        </p:nvGraphicFramePr>
        <p:xfrm>
          <a:off x="7065095" y="702011"/>
          <a:ext cx="2789784" cy="188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03344A15-ECAF-7C67-9B6B-880DD6364FB8}"/>
              </a:ext>
            </a:extLst>
          </p:cNvPr>
          <p:cNvGrpSpPr/>
          <p:nvPr/>
        </p:nvGrpSpPr>
        <p:grpSpPr>
          <a:xfrm>
            <a:off x="6731371" y="2812624"/>
            <a:ext cx="945600" cy="604731"/>
            <a:chOff x="7068240" y="5877272"/>
            <a:chExt cx="1152000" cy="797030"/>
          </a:xfrm>
        </p:grpSpPr>
        <p:sp>
          <p:nvSpPr>
            <p:cNvPr id="10" name="Flussdiagramm: Prozess 9">
              <a:extLst>
                <a:ext uri="{FF2B5EF4-FFF2-40B4-BE49-F238E27FC236}">
                  <a16:creationId xmlns:a16="http://schemas.microsoft.com/office/drawing/2014/main" id="{05DABBA5-60D6-ACCD-9450-9B2EB305F4D3}"/>
                </a:ext>
              </a:extLst>
            </p:cNvPr>
            <p:cNvSpPr/>
            <p:nvPr/>
          </p:nvSpPr>
          <p:spPr>
            <a:xfrm>
              <a:off x="7211594" y="6129337"/>
              <a:ext cx="828622" cy="544965"/>
            </a:xfrm>
            <a:prstGeom prst="flowChart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r>
                <a:rPr lang="de-DE" sz="11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Typ1</a:t>
              </a:r>
            </a:p>
          </p:txBody>
        </p:sp>
        <p:sp>
          <p:nvSpPr>
            <p:cNvPr id="13" name="Flussdiagramm: Auszug 12">
              <a:extLst>
                <a:ext uri="{FF2B5EF4-FFF2-40B4-BE49-F238E27FC236}">
                  <a16:creationId xmlns:a16="http://schemas.microsoft.com/office/drawing/2014/main" id="{5C909E3B-F951-6664-9DEC-6865FEC7A81C}"/>
                </a:ext>
              </a:extLst>
            </p:cNvPr>
            <p:cNvSpPr/>
            <p:nvPr/>
          </p:nvSpPr>
          <p:spPr>
            <a:xfrm>
              <a:off x="7068240" y="5877272"/>
              <a:ext cx="1152000" cy="252066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endParaRPr lang="de-DE" sz="1100"/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228B6B0-D847-EBDE-1D4D-82829C87482D}"/>
              </a:ext>
            </a:extLst>
          </p:cNvPr>
          <p:cNvGrpSpPr/>
          <p:nvPr/>
        </p:nvGrpSpPr>
        <p:grpSpPr>
          <a:xfrm>
            <a:off x="7820325" y="2812624"/>
            <a:ext cx="945600" cy="604731"/>
            <a:chOff x="7068240" y="5877272"/>
            <a:chExt cx="1152000" cy="797030"/>
          </a:xfrm>
        </p:grpSpPr>
        <p:sp>
          <p:nvSpPr>
            <p:cNvPr id="15" name="Flussdiagramm: Prozess 14">
              <a:extLst>
                <a:ext uri="{FF2B5EF4-FFF2-40B4-BE49-F238E27FC236}">
                  <a16:creationId xmlns:a16="http://schemas.microsoft.com/office/drawing/2014/main" id="{77163D87-EC52-8303-4ECD-CD1169789034}"/>
                </a:ext>
              </a:extLst>
            </p:cNvPr>
            <p:cNvSpPr/>
            <p:nvPr/>
          </p:nvSpPr>
          <p:spPr>
            <a:xfrm>
              <a:off x="7211594" y="6129337"/>
              <a:ext cx="828622" cy="544965"/>
            </a:xfrm>
            <a:prstGeom prst="flowChart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r>
                <a:rPr lang="de-DE" sz="11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Typ2</a:t>
              </a:r>
            </a:p>
          </p:txBody>
        </p:sp>
        <p:sp>
          <p:nvSpPr>
            <p:cNvPr id="16" name="Flussdiagramm: Auszug 15">
              <a:extLst>
                <a:ext uri="{FF2B5EF4-FFF2-40B4-BE49-F238E27FC236}">
                  <a16:creationId xmlns:a16="http://schemas.microsoft.com/office/drawing/2014/main" id="{D2F02AF9-C344-755E-FE55-6BD942F75C97}"/>
                </a:ext>
              </a:extLst>
            </p:cNvPr>
            <p:cNvSpPr/>
            <p:nvPr/>
          </p:nvSpPr>
          <p:spPr>
            <a:xfrm>
              <a:off x="7068240" y="5877272"/>
              <a:ext cx="1152000" cy="252066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endParaRPr lang="de-DE" sz="110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1E33B332-92EC-AD76-937A-99CFE667F8E5}"/>
              </a:ext>
            </a:extLst>
          </p:cNvPr>
          <p:cNvGrpSpPr/>
          <p:nvPr/>
        </p:nvGrpSpPr>
        <p:grpSpPr>
          <a:xfrm>
            <a:off x="8909279" y="2812624"/>
            <a:ext cx="945600" cy="604731"/>
            <a:chOff x="7068240" y="5877272"/>
            <a:chExt cx="1152000" cy="797030"/>
          </a:xfrm>
        </p:grpSpPr>
        <p:sp>
          <p:nvSpPr>
            <p:cNvPr id="18" name="Flussdiagramm: Prozess 17">
              <a:extLst>
                <a:ext uri="{FF2B5EF4-FFF2-40B4-BE49-F238E27FC236}">
                  <a16:creationId xmlns:a16="http://schemas.microsoft.com/office/drawing/2014/main" id="{383D5C92-B65C-2B30-6F56-60B6BC39D74E}"/>
                </a:ext>
              </a:extLst>
            </p:cNvPr>
            <p:cNvSpPr/>
            <p:nvPr/>
          </p:nvSpPr>
          <p:spPr>
            <a:xfrm>
              <a:off x="7211594" y="6129337"/>
              <a:ext cx="828622" cy="544965"/>
            </a:xfrm>
            <a:prstGeom prst="flowChart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r>
                <a:rPr lang="de-DE" sz="11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Typ3</a:t>
              </a:r>
            </a:p>
          </p:txBody>
        </p:sp>
        <p:sp>
          <p:nvSpPr>
            <p:cNvPr id="19" name="Flussdiagramm: Auszug 18">
              <a:extLst>
                <a:ext uri="{FF2B5EF4-FFF2-40B4-BE49-F238E27FC236}">
                  <a16:creationId xmlns:a16="http://schemas.microsoft.com/office/drawing/2014/main" id="{07B6C7E8-A8D7-5442-FA55-8462BBA26FCF}"/>
                </a:ext>
              </a:extLst>
            </p:cNvPr>
            <p:cNvSpPr/>
            <p:nvPr/>
          </p:nvSpPr>
          <p:spPr>
            <a:xfrm>
              <a:off x="7068240" y="5877272"/>
              <a:ext cx="1152000" cy="252066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endParaRPr lang="de-DE" sz="1100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0020FF93-766A-B8BA-060A-114048EE7C8B}"/>
              </a:ext>
            </a:extLst>
          </p:cNvPr>
          <p:cNvGrpSpPr/>
          <p:nvPr/>
        </p:nvGrpSpPr>
        <p:grpSpPr>
          <a:xfrm>
            <a:off x="9998233" y="2812624"/>
            <a:ext cx="945600" cy="604731"/>
            <a:chOff x="7068240" y="5877272"/>
            <a:chExt cx="1152000" cy="797030"/>
          </a:xfrm>
        </p:grpSpPr>
        <p:sp>
          <p:nvSpPr>
            <p:cNvPr id="21" name="Flussdiagramm: Prozess 20">
              <a:extLst>
                <a:ext uri="{FF2B5EF4-FFF2-40B4-BE49-F238E27FC236}">
                  <a16:creationId xmlns:a16="http://schemas.microsoft.com/office/drawing/2014/main" id="{982D74D4-5373-AE4E-F487-BA31CB55CE9C}"/>
                </a:ext>
              </a:extLst>
            </p:cNvPr>
            <p:cNvSpPr/>
            <p:nvPr/>
          </p:nvSpPr>
          <p:spPr>
            <a:xfrm>
              <a:off x="7211594" y="6129337"/>
              <a:ext cx="828622" cy="544965"/>
            </a:xfrm>
            <a:prstGeom prst="flowChart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r>
                <a:rPr lang="de-DE" sz="11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Typ4</a:t>
              </a:r>
            </a:p>
          </p:txBody>
        </p:sp>
        <p:sp>
          <p:nvSpPr>
            <p:cNvPr id="22" name="Flussdiagramm: Auszug 21">
              <a:extLst>
                <a:ext uri="{FF2B5EF4-FFF2-40B4-BE49-F238E27FC236}">
                  <a16:creationId xmlns:a16="http://schemas.microsoft.com/office/drawing/2014/main" id="{558533A3-7C98-0E95-A3F9-D10DAC559E30}"/>
                </a:ext>
              </a:extLst>
            </p:cNvPr>
            <p:cNvSpPr/>
            <p:nvPr/>
          </p:nvSpPr>
          <p:spPr>
            <a:xfrm>
              <a:off x="7068240" y="5877272"/>
              <a:ext cx="1152000" cy="252066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endParaRPr lang="de-DE" sz="110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3CF2109-7A24-0FF6-D56D-161BA477E0D4}"/>
              </a:ext>
            </a:extLst>
          </p:cNvPr>
          <p:cNvGrpSpPr/>
          <p:nvPr/>
        </p:nvGrpSpPr>
        <p:grpSpPr>
          <a:xfrm>
            <a:off x="11087187" y="2812624"/>
            <a:ext cx="945600" cy="604731"/>
            <a:chOff x="7068240" y="5877272"/>
            <a:chExt cx="1152000" cy="797030"/>
          </a:xfrm>
        </p:grpSpPr>
        <p:sp>
          <p:nvSpPr>
            <p:cNvPr id="24" name="Flussdiagramm: Prozess 23">
              <a:extLst>
                <a:ext uri="{FF2B5EF4-FFF2-40B4-BE49-F238E27FC236}">
                  <a16:creationId xmlns:a16="http://schemas.microsoft.com/office/drawing/2014/main" id="{86C8286B-D179-B43C-CDA7-369B8D9FCAD3}"/>
                </a:ext>
              </a:extLst>
            </p:cNvPr>
            <p:cNvSpPr/>
            <p:nvPr/>
          </p:nvSpPr>
          <p:spPr>
            <a:xfrm>
              <a:off x="7211594" y="6129337"/>
              <a:ext cx="828622" cy="544965"/>
            </a:xfrm>
            <a:prstGeom prst="flowChartProcess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r>
                <a:rPr lang="de-DE" sz="11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Typ5</a:t>
              </a:r>
            </a:p>
          </p:txBody>
        </p:sp>
        <p:sp>
          <p:nvSpPr>
            <p:cNvPr id="25" name="Flussdiagramm: Auszug 24">
              <a:extLst>
                <a:ext uri="{FF2B5EF4-FFF2-40B4-BE49-F238E27FC236}">
                  <a16:creationId xmlns:a16="http://schemas.microsoft.com/office/drawing/2014/main" id="{87216CE3-73BB-BFF7-0570-ABFCE3416471}"/>
                </a:ext>
              </a:extLst>
            </p:cNvPr>
            <p:cNvSpPr/>
            <p:nvPr/>
          </p:nvSpPr>
          <p:spPr>
            <a:xfrm>
              <a:off x="7068240" y="5877272"/>
              <a:ext cx="1152000" cy="252066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90000" rIns="180000" bIns="0" rtlCol="0" anchor="t" anchorCtr="0"/>
            <a:lstStyle/>
            <a:p>
              <a:pPr algn="ctr">
                <a:lnSpc>
                  <a:spcPct val="120000"/>
                </a:lnSpc>
                <a:spcAft>
                  <a:spcPts val="1200"/>
                </a:spcAft>
              </a:pPr>
              <a:endParaRPr lang="de-DE" sz="1100"/>
            </a:p>
          </p:txBody>
        </p:sp>
      </p:grpSp>
    </p:spTree>
    <p:extLst>
      <p:ext uri="{BB962C8B-B14F-4D97-AF65-F5344CB8AC3E}">
        <p14:creationId xmlns:p14="http://schemas.microsoft.com/office/powerpoint/2010/main" val="4049428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47493-E322-2C40-6689-A13EC1C74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FABE90-C341-E203-F06F-FC61C56D4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CF688A-0FFB-8145-AC3F-44AA259C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9A247E4-4F61-41C2-607D-6A7ED414C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1" y="1580000"/>
            <a:ext cx="11160000" cy="700000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  <a:buNone/>
            </a:pPr>
            <a:r>
              <a:rPr lang="de-DE" sz="1400" dirty="0"/>
              <a:t>Die Leistung wird in vier Regionallose (Nord, Ost, Süd, West) gegliedert; damit werden die derzeitigen Anbieterstrukturen abgebildet und Spezialisierungsvorteile ermöglicht (FLB Kapitel 6):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9B96E89-3343-8E14-506E-5E1126B0C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Regionallose – Zuordnung der Bundesländer</a:t>
            </a:r>
          </a:p>
        </p:txBody>
      </p:sp>
      <p:graphicFrame>
        <p:nvGraphicFramePr>
          <p:cNvPr id="290" name="Tabelle Regionallose"/>
          <p:cNvGraphicFramePr>
            <a:graphicFrameLocks noGrp="1"/>
          </p:cNvGraphicFramePr>
          <p:nvPr/>
        </p:nvGraphicFramePr>
        <p:xfrm>
          <a:off x="516000" y="2350000"/>
          <a:ext cx="11160000" cy="2060000"/>
        </p:xfrm>
        <a:graphic>
          <a:graphicData uri="http://schemas.openxmlformats.org/drawingml/2006/table">
            <a:tbl>
              <a:tblPr firstRow="1" bandRow="1"/>
              <a:tblGrid>
                <a:gridCol w="18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Region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Bundesländer/Stadtstaaten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Nord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Schleswig-Holstein, Hamburg, Bremen, Niedersachsen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Ost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Berlin, Brandenburg, Mecklenburg-Vorpommern, Sachsen-Anhalt, Sachsen, Thüringen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Süd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Bayern, Baden-Württemberg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West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Nordrhein-Westfalen, Hessen, Rheinland-Pfalz, Saarland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5" name="Hinweis Regionallose"/>
          <p:cNvSpPr txBox="1"/>
          <p:nvPr/>
        </p:nvSpPr>
        <p:spPr>
          <a:xfrm>
            <a:off x="516000" y="4700000"/>
            <a:ext cx="11160000" cy="600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300" dirty="0"/>
              <a:t>Die Auswahl des Regionalloses im Einzelabruf richtet sich nach dem Standort des zu sanierenden Gebäudes.</a:t>
            </a:r>
          </a:p>
        </p:txBody>
      </p:sp>
    </p:spTree>
    <p:extLst>
      <p:ext uri="{BB962C8B-B14F-4D97-AF65-F5344CB8AC3E}">
        <p14:creationId xmlns:p14="http://schemas.microsoft.com/office/powerpoint/2010/main" val="293532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47493-E322-2C40-6689-A13EC1C74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FABE90-C341-E203-F06F-FC61C56D4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CF688A-0FFB-8145-AC3F-44AA259C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9A247E4-4F61-41C2-607D-6A7ED414C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1" y="1629000"/>
            <a:ext cx="8892368" cy="4500338"/>
          </a:xfrm>
        </p:spPr>
        <p:txBody>
          <a:bodyPr/>
          <a:lstStyle/>
          <a:p>
            <a:pPr>
              <a:spcBef>
                <a:spcPts val="1200"/>
              </a:spcBef>
              <a:buNone/>
            </a:pPr>
            <a:r>
              <a:rPr lang="de-DE" sz="1400" b="1" dirty="0"/>
              <a:t>Grundsatz: </a:t>
            </a:r>
            <a:r>
              <a:rPr lang="de-DE" sz="1400" dirty="0"/>
              <a:t>innovative Anbieter, die kürzlich auf den Markt getreten sind, nicht ausschließen</a:t>
            </a:r>
          </a:p>
          <a:p>
            <a:pPr>
              <a:spcBef>
                <a:spcPts val="1200"/>
              </a:spcBef>
              <a:buNone/>
            </a:pPr>
            <a:r>
              <a:rPr lang="de-DE" sz="1400" b="1" dirty="0"/>
              <a:t>Überblick über die Standard-Kriterien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Befähigung zur Berufsausübung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Eintrag in Berufs- bzw. Handelsregister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Berufsbezeichnung Architekt oder Bauvorlageberechtigung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Wirtschaftliche und finanzielle Leistungsfähigkeit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Berufs-/Betriebshaftpflichtversicherung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Umsatz des bauausführenden Unternehmens des letzten Geschäftsjahres in vergleichbaren Projekten (serielle Sanierung von Mehrfamilienhäusern oder Büro-/Verwaltungsgebäuden)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Technische und berufliche Leistungsfähigkeit</a:t>
            </a:r>
          </a:p>
          <a:p>
            <a:pPr marL="704850" lvl="1" indent="-342900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Nachweis der </a:t>
            </a:r>
            <a:r>
              <a:rPr lang="de-DE" sz="1400" b="1" dirty="0"/>
              <a:t>maßgeblichen Beteiligung</a:t>
            </a:r>
            <a:r>
              <a:rPr lang="de-DE" sz="1400" dirty="0"/>
              <a:t> an der Planung oder der seriellen Sanierung zu mindestens 1 oder 2 </a:t>
            </a:r>
            <a:r>
              <a:rPr lang="de-DE" sz="1400" b="1" dirty="0"/>
              <a:t>Projekten</a:t>
            </a:r>
            <a:r>
              <a:rPr lang="de-DE" sz="1400" dirty="0"/>
              <a:t> im Wohnungsbau </a:t>
            </a:r>
            <a:r>
              <a:rPr lang="de-DE" sz="1400" u="sng" dirty="0"/>
              <a:t>oder</a:t>
            </a:r>
            <a:r>
              <a:rPr lang="de-DE" sz="1400" dirty="0"/>
              <a:t> Büro- und Verwaltungsgebäuden. Die Projekte können sich „in Umsetzung befinden“, d.h. ein erteilter Auftrag reicht aus.</a:t>
            </a:r>
          </a:p>
          <a:p>
            <a:pPr marL="704850" lvl="1" indent="-342900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Prüfung auf Angabe Beschäftigtenzahl, Untergliederung nach Leitungspersonal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9B96E89-3343-8E14-506E-5E1126B0C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Eignungskriterien für die Teilnahme</a:t>
            </a:r>
          </a:p>
        </p:txBody>
      </p:sp>
    </p:spTree>
    <p:extLst>
      <p:ext uri="{BB962C8B-B14F-4D97-AF65-F5344CB8AC3E}">
        <p14:creationId xmlns:p14="http://schemas.microsoft.com/office/powerpoint/2010/main" val="2543572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06FE1-06E3-60C6-783B-BF727B00A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DC61C8-E38A-B280-78B1-8E8B23192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A558F8-8000-326A-B662-7460AEA44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0C1937D-AF46-F012-1AAF-1B2AF43C4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0" y="1629000"/>
            <a:ext cx="10619999" cy="4500338"/>
          </a:xfrm>
        </p:spPr>
        <p:txBody>
          <a:bodyPr/>
          <a:lstStyle/>
          <a:p>
            <a:pPr>
              <a:spcBef>
                <a:spcPts val="1200"/>
              </a:spcBef>
              <a:buNone/>
            </a:pPr>
            <a:r>
              <a:rPr lang="de-DE" sz="1400" b="1" dirty="0"/>
              <a:t>Falls mehr Teilnehmer einreichen, als zur Angebotserstellung aufgefordert werden sollen:</a:t>
            </a:r>
          </a:p>
          <a:p>
            <a:pPr>
              <a:spcBef>
                <a:spcPts val="1200"/>
              </a:spcBef>
              <a:buNone/>
            </a:pPr>
            <a:r>
              <a:rPr lang="de-DE" sz="1400" b="1" dirty="0"/>
              <a:t>Punktsystem für die Auswahl von Bietern/Bietergemeinschaften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Begleitung von Sanierungsvorhaben (Planung/Realisierung; Wohnen oder Büro-/Verwaltungsbau)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In den letzten drei abgeschlossenen Kalenderjahren über die Mindestanforderung von ein oder zwei Projekten hinausgehend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5 Punkte bei 4 und 5 Projekten, 10 Punkte bei 6 bis 10 und 15 Punkte bei mehr als 10 Projekten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Bei größeren Vorhaben werden je 24 Wohneinheiten als ein Projekt gewertet.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Zertifizierungen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z.B. Gütezeichen für den Holzbau, Zertifikate, die eine Orientierung am Stand der Technik belegen, Gütesicherung in der Fertigung.</a:t>
            </a:r>
          </a:p>
          <a:p>
            <a:pPr marL="538163" lvl="1" indent="-176213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Je Nachweis 1, maximal 3 Punkte 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400" b="1" dirty="0"/>
              <a:t>Fertigungskapazität </a:t>
            </a:r>
          </a:p>
          <a:p>
            <a:pPr marL="704850" lvl="1" indent="-342900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Darstellung der vorhandenen Fertigungskapazität innerhalb eines Jahres nach Abschluss der Rahmenvereinbarung</a:t>
            </a:r>
          </a:p>
          <a:p>
            <a:pPr marL="704850" lvl="1" indent="-342900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Verwendete Indikatoren: Fassadenfläche (ggf. Anzahl sanierbarer Wohnungen)</a:t>
            </a:r>
          </a:p>
          <a:p>
            <a:pPr marL="704850" lvl="1" indent="-342900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400" dirty="0"/>
              <a:t>Minimal 5 Punkte, maximal 15 Punkte, Errechnung eines individuellen Wertes anhand des linearen Verlaufs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F7BE755-3DCF-5F8F-7A4B-18EF245B3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Auswahlkriterien für Bieter/Bietergemeinschaften</a:t>
            </a:r>
          </a:p>
        </p:txBody>
      </p:sp>
    </p:spTree>
    <p:extLst>
      <p:ext uri="{BB962C8B-B14F-4D97-AF65-F5344CB8AC3E}">
        <p14:creationId xmlns:p14="http://schemas.microsoft.com/office/powerpoint/2010/main" val="1507821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CBADCA5-3581-5D69-5F62-149D3836C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28815"/>
            <a:ext cx="9756463" cy="900700"/>
          </a:xfrm>
        </p:spPr>
        <p:txBody>
          <a:bodyPr/>
          <a:lstStyle/>
          <a:p>
            <a:r>
              <a:rPr lang="de-DE" sz="3000"/>
              <a:t>Wohnungswirtschaft im Spannungsfeld </a:t>
            </a:r>
            <a:br>
              <a:rPr lang="de-DE" sz="3000"/>
            </a:br>
            <a:r>
              <a:rPr lang="de-DE" sz="2800"/>
              <a:t>EPBD / </a:t>
            </a:r>
            <a:r>
              <a:rPr lang="de-DE" sz="2800" err="1"/>
              <a:t>GModG</a:t>
            </a:r>
            <a:r>
              <a:rPr lang="de-DE" sz="2800"/>
              <a:t> / WPG / CO2-Preis / </a:t>
            </a:r>
            <a:r>
              <a:rPr lang="de-DE" sz="2800" err="1"/>
              <a:t>AVBFernwärmeV</a:t>
            </a:r>
            <a:r>
              <a:rPr lang="de-DE" sz="3000"/>
              <a:t> </a:t>
            </a:r>
            <a:br>
              <a:rPr lang="de-DE"/>
            </a:br>
            <a:endParaRPr lang="de-DE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271FA09F-C5AD-515C-857E-64436CA6D4E0}"/>
              </a:ext>
            </a:extLst>
          </p:cNvPr>
          <p:cNvSpPr/>
          <p:nvPr/>
        </p:nvSpPr>
        <p:spPr>
          <a:xfrm>
            <a:off x="2496360" y="2925016"/>
            <a:ext cx="6840000" cy="720000"/>
          </a:xfrm>
          <a:custGeom>
            <a:avLst/>
            <a:gdLst>
              <a:gd name="connsiteX0" fmla="*/ 122940 w 737625"/>
              <a:gd name="connsiteY0" fmla="*/ 0 h 6912768"/>
              <a:gd name="connsiteX1" fmla="*/ 614685 w 737625"/>
              <a:gd name="connsiteY1" fmla="*/ 0 h 6912768"/>
              <a:gd name="connsiteX2" fmla="*/ 737625 w 737625"/>
              <a:gd name="connsiteY2" fmla="*/ 122940 h 6912768"/>
              <a:gd name="connsiteX3" fmla="*/ 737625 w 737625"/>
              <a:gd name="connsiteY3" fmla="*/ 6912768 h 6912768"/>
              <a:gd name="connsiteX4" fmla="*/ 737625 w 737625"/>
              <a:gd name="connsiteY4" fmla="*/ 6912768 h 6912768"/>
              <a:gd name="connsiteX5" fmla="*/ 0 w 737625"/>
              <a:gd name="connsiteY5" fmla="*/ 6912768 h 6912768"/>
              <a:gd name="connsiteX6" fmla="*/ 0 w 737625"/>
              <a:gd name="connsiteY6" fmla="*/ 6912768 h 6912768"/>
              <a:gd name="connsiteX7" fmla="*/ 0 w 737625"/>
              <a:gd name="connsiteY7" fmla="*/ 122940 h 6912768"/>
              <a:gd name="connsiteX8" fmla="*/ 122940 w 737625"/>
              <a:gd name="connsiteY8" fmla="*/ 0 h 6912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7625" h="6912768">
                <a:moveTo>
                  <a:pt x="737625" y="1152155"/>
                </a:moveTo>
                <a:lnTo>
                  <a:pt x="737625" y="5760613"/>
                </a:lnTo>
                <a:cubicBezTo>
                  <a:pt x="737625" y="6396929"/>
                  <a:pt x="731752" y="6912763"/>
                  <a:pt x="724507" y="6912763"/>
                </a:cubicBezTo>
                <a:lnTo>
                  <a:pt x="0" y="6912763"/>
                </a:lnTo>
                <a:lnTo>
                  <a:pt x="0" y="6912763"/>
                </a:lnTo>
                <a:lnTo>
                  <a:pt x="0" y="5"/>
                </a:lnTo>
                <a:lnTo>
                  <a:pt x="0" y="5"/>
                </a:lnTo>
                <a:lnTo>
                  <a:pt x="724507" y="5"/>
                </a:lnTo>
                <a:cubicBezTo>
                  <a:pt x="731752" y="5"/>
                  <a:pt x="737625" y="515839"/>
                  <a:pt x="737625" y="1152155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lnRef>
          <a:fillRef idx="1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fillRef>
          <a:effectRef idx="0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1" tIns="74108" rIns="112208" bIns="74109" numCol="1" spcCol="1270" anchor="ctr" anchorCtr="0">
            <a:noAutofit/>
          </a:bodyPr>
          <a:lstStyle/>
          <a:p>
            <a:pPr marL="0" lvl="1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Lokale EE / Fernwärme – Kosten, Emissionen, Zukunft (</a:t>
            </a:r>
            <a:r>
              <a:rPr lang="de-DE" kern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AVBFernwärmeV</a:t>
            </a: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de-DE" kern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GModG</a:t>
            </a: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und </a:t>
            </a: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Wärmeplanungsgesetz</a:t>
            </a: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07FEB313-EDC0-499B-2077-4B8A13CE31A3}"/>
              </a:ext>
            </a:extLst>
          </p:cNvPr>
          <p:cNvSpPr/>
          <p:nvPr/>
        </p:nvSpPr>
        <p:spPr>
          <a:xfrm>
            <a:off x="479376" y="1300528"/>
            <a:ext cx="1780487" cy="2344487"/>
          </a:xfrm>
          <a:custGeom>
            <a:avLst/>
            <a:gdLst>
              <a:gd name="connsiteX0" fmla="*/ 0 w 2809897"/>
              <a:gd name="connsiteY0" fmla="*/ 153675 h 922032"/>
              <a:gd name="connsiteX1" fmla="*/ 153675 w 2809897"/>
              <a:gd name="connsiteY1" fmla="*/ 0 h 922032"/>
              <a:gd name="connsiteX2" fmla="*/ 2656222 w 2809897"/>
              <a:gd name="connsiteY2" fmla="*/ 0 h 922032"/>
              <a:gd name="connsiteX3" fmla="*/ 2809897 w 2809897"/>
              <a:gd name="connsiteY3" fmla="*/ 153675 h 922032"/>
              <a:gd name="connsiteX4" fmla="*/ 2809897 w 2809897"/>
              <a:gd name="connsiteY4" fmla="*/ 768357 h 922032"/>
              <a:gd name="connsiteX5" fmla="*/ 2656222 w 2809897"/>
              <a:gd name="connsiteY5" fmla="*/ 922032 h 922032"/>
              <a:gd name="connsiteX6" fmla="*/ 153675 w 2809897"/>
              <a:gd name="connsiteY6" fmla="*/ 922032 h 922032"/>
              <a:gd name="connsiteX7" fmla="*/ 0 w 2809897"/>
              <a:gd name="connsiteY7" fmla="*/ 768357 h 922032"/>
              <a:gd name="connsiteX8" fmla="*/ 0 w 2809897"/>
              <a:gd name="connsiteY8" fmla="*/ 153675 h 92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9897" h="922032">
                <a:moveTo>
                  <a:pt x="0" y="153675"/>
                </a:moveTo>
                <a:cubicBezTo>
                  <a:pt x="0" y="68803"/>
                  <a:pt x="68803" y="0"/>
                  <a:pt x="153675" y="0"/>
                </a:cubicBezTo>
                <a:lnTo>
                  <a:pt x="2656222" y="0"/>
                </a:lnTo>
                <a:cubicBezTo>
                  <a:pt x="2741094" y="0"/>
                  <a:pt x="2809897" y="68803"/>
                  <a:pt x="2809897" y="153675"/>
                </a:cubicBezTo>
                <a:lnTo>
                  <a:pt x="2809897" y="768357"/>
                </a:lnTo>
                <a:cubicBezTo>
                  <a:pt x="2809897" y="853229"/>
                  <a:pt x="2741094" y="922032"/>
                  <a:pt x="2656222" y="922032"/>
                </a:cubicBezTo>
                <a:lnTo>
                  <a:pt x="153675" y="922032"/>
                </a:lnTo>
                <a:cubicBezTo>
                  <a:pt x="68803" y="922032"/>
                  <a:pt x="0" y="853229"/>
                  <a:pt x="0" y="768357"/>
                </a:cubicBezTo>
                <a:lnTo>
                  <a:pt x="0" y="15367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506064"/>
              <a:satOff val="18631"/>
              <a:lumOff val="294"/>
              <a:alphaOff val="0"/>
            </a:schemeClr>
          </a:fillRef>
          <a:effectRef idx="0">
            <a:schemeClr val="accent5">
              <a:hueOff val="-2506064"/>
              <a:satOff val="18631"/>
              <a:lumOff val="29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50" tIns="90730" rIns="136450" bIns="9073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2026 / 2028</a:t>
            </a: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B66EFABF-7210-D285-3EDE-5D287E78ACF1}"/>
              </a:ext>
            </a:extLst>
          </p:cNvPr>
          <p:cNvSpPr/>
          <p:nvPr/>
        </p:nvSpPr>
        <p:spPr>
          <a:xfrm>
            <a:off x="2496360" y="3825112"/>
            <a:ext cx="6840000" cy="540000"/>
          </a:xfrm>
          <a:custGeom>
            <a:avLst/>
            <a:gdLst>
              <a:gd name="connsiteX0" fmla="*/ 122940 w 737625"/>
              <a:gd name="connsiteY0" fmla="*/ 0 h 6912768"/>
              <a:gd name="connsiteX1" fmla="*/ 614685 w 737625"/>
              <a:gd name="connsiteY1" fmla="*/ 0 h 6912768"/>
              <a:gd name="connsiteX2" fmla="*/ 737625 w 737625"/>
              <a:gd name="connsiteY2" fmla="*/ 122940 h 6912768"/>
              <a:gd name="connsiteX3" fmla="*/ 737625 w 737625"/>
              <a:gd name="connsiteY3" fmla="*/ 6912768 h 6912768"/>
              <a:gd name="connsiteX4" fmla="*/ 737625 w 737625"/>
              <a:gd name="connsiteY4" fmla="*/ 6912768 h 6912768"/>
              <a:gd name="connsiteX5" fmla="*/ 0 w 737625"/>
              <a:gd name="connsiteY5" fmla="*/ 6912768 h 6912768"/>
              <a:gd name="connsiteX6" fmla="*/ 0 w 737625"/>
              <a:gd name="connsiteY6" fmla="*/ 6912768 h 6912768"/>
              <a:gd name="connsiteX7" fmla="*/ 0 w 737625"/>
              <a:gd name="connsiteY7" fmla="*/ 122940 h 6912768"/>
              <a:gd name="connsiteX8" fmla="*/ 122940 w 737625"/>
              <a:gd name="connsiteY8" fmla="*/ 0 h 6912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7625" h="6912768">
                <a:moveTo>
                  <a:pt x="737625" y="1152155"/>
                </a:moveTo>
                <a:lnTo>
                  <a:pt x="737625" y="5760613"/>
                </a:lnTo>
                <a:cubicBezTo>
                  <a:pt x="737625" y="6396929"/>
                  <a:pt x="731752" y="6912763"/>
                  <a:pt x="724507" y="6912763"/>
                </a:cubicBezTo>
                <a:lnTo>
                  <a:pt x="0" y="6912763"/>
                </a:lnTo>
                <a:lnTo>
                  <a:pt x="0" y="6912763"/>
                </a:lnTo>
                <a:lnTo>
                  <a:pt x="0" y="5"/>
                </a:lnTo>
                <a:lnTo>
                  <a:pt x="0" y="5"/>
                </a:lnTo>
                <a:lnTo>
                  <a:pt x="724507" y="5"/>
                </a:lnTo>
                <a:cubicBezTo>
                  <a:pt x="731752" y="5"/>
                  <a:pt x="737625" y="515839"/>
                  <a:pt x="737625" y="1152155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5">
              <a:tint val="40000"/>
              <a:alpha val="90000"/>
              <a:hueOff val="-5357075"/>
              <a:satOff val="37026"/>
              <a:lumOff val="1563"/>
              <a:alphaOff val="0"/>
            </a:schemeClr>
          </a:lnRef>
          <a:fillRef idx="1">
            <a:schemeClr val="accent5">
              <a:tint val="40000"/>
              <a:alpha val="90000"/>
              <a:hueOff val="-5357075"/>
              <a:satOff val="37026"/>
              <a:lumOff val="1563"/>
              <a:alphaOff val="0"/>
            </a:schemeClr>
          </a:fillRef>
          <a:effectRef idx="0">
            <a:schemeClr val="accent5">
              <a:tint val="40000"/>
              <a:alpha val="90000"/>
              <a:hueOff val="-5357075"/>
              <a:satOff val="37026"/>
              <a:lumOff val="1563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1" tIns="74108" rIns="112208" bIns="74109" numCol="1" spcCol="1270" anchor="ctr" anchorCtr="0">
            <a:noAutofit/>
          </a:bodyPr>
          <a:lstStyle/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Nicht umlegbare Betriebskosten  (CO2KostAufG </a:t>
            </a:r>
            <a:r>
              <a:rPr lang="de-DE" kern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i.V.m</a:t>
            </a: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ETS II) 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0F0053C1-2162-EBC4-5175-ED23A5C7E1FE}"/>
              </a:ext>
            </a:extLst>
          </p:cNvPr>
          <p:cNvSpPr/>
          <p:nvPr/>
        </p:nvSpPr>
        <p:spPr>
          <a:xfrm>
            <a:off x="479376" y="3825112"/>
            <a:ext cx="1800199" cy="540000"/>
          </a:xfrm>
          <a:custGeom>
            <a:avLst/>
            <a:gdLst>
              <a:gd name="connsiteX0" fmla="*/ 0 w 2841005"/>
              <a:gd name="connsiteY0" fmla="*/ 153675 h 922032"/>
              <a:gd name="connsiteX1" fmla="*/ 153675 w 2841005"/>
              <a:gd name="connsiteY1" fmla="*/ 0 h 922032"/>
              <a:gd name="connsiteX2" fmla="*/ 2687330 w 2841005"/>
              <a:gd name="connsiteY2" fmla="*/ 0 h 922032"/>
              <a:gd name="connsiteX3" fmla="*/ 2841005 w 2841005"/>
              <a:gd name="connsiteY3" fmla="*/ 153675 h 922032"/>
              <a:gd name="connsiteX4" fmla="*/ 2841005 w 2841005"/>
              <a:gd name="connsiteY4" fmla="*/ 768357 h 922032"/>
              <a:gd name="connsiteX5" fmla="*/ 2687330 w 2841005"/>
              <a:gd name="connsiteY5" fmla="*/ 922032 h 922032"/>
              <a:gd name="connsiteX6" fmla="*/ 153675 w 2841005"/>
              <a:gd name="connsiteY6" fmla="*/ 922032 h 922032"/>
              <a:gd name="connsiteX7" fmla="*/ 0 w 2841005"/>
              <a:gd name="connsiteY7" fmla="*/ 768357 h 922032"/>
              <a:gd name="connsiteX8" fmla="*/ 0 w 2841005"/>
              <a:gd name="connsiteY8" fmla="*/ 153675 h 92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1005" h="922032">
                <a:moveTo>
                  <a:pt x="0" y="153675"/>
                </a:moveTo>
                <a:cubicBezTo>
                  <a:pt x="0" y="68803"/>
                  <a:pt x="68803" y="0"/>
                  <a:pt x="153675" y="0"/>
                </a:cubicBezTo>
                <a:lnTo>
                  <a:pt x="2687330" y="0"/>
                </a:lnTo>
                <a:cubicBezTo>
                  <a:pt x="2772202" y="0"/>
                  <a:pt x="2841005" y="68803"/>
                  <a:pt x="2841005" y="153675"/>
                </a:cubicBezTo>
                <a:lnTo>
                  <a:pt x="2841005" y="768357"/>
                </a:lnTo>
                <a:cubicBezTo>
                  <a:pt x="2841005" y="853229"/>
                  <a:pt x="2772202" y="922032"/>
                  <a:pt x="2687330" y="922032"/>
                </a:cubicBezTo>
                <a:lnTo>
                  <a:pt x="153675" y="922032"/>
                </a:lnTo>
                <a:cubicBezTo>
                  <a:pt x="68803" y="922032"/>
                  <a:pt x="0" y="853229"/>
                  <a:pt x="0" y="768357"/>
                </a:cubicBezTo>
                <a:lnTo>
                  <a:pt x="0" y="15367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012129"/>
              <a:satOff val="37262"/>
              <a:lumOff val="589"/>
              <a:alphaOff val="0"/>
            </a:schemeClr>
          </a:fillRef>
          <a:effectRef idx="0">
            <a:schemeClr val="accent5">
              <a:hueOff val="-5012129"/>
              <a:satOff val="37262"/>
              <a:lumOff val="58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50" tIns="90730" rIns="136450" bIns="9073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2028 ff.</a:t>
            </a:r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90BF39C6-2603-0603-4D87-B8E6AF34A530}"/>
              </a:ext>
            </a:extLst>
          </p:cNvPr>
          <p:cNvSpPr/>
          <p:nvPr/>
        </p:nvSpPr>
        <p:spPr>
          <a:xfrm>
            <a:off x="2496360" y="4545208"/>
            <a:ext cx="6840000" cy="900000"/>
          </a:xfrm>
          <a:custGeom>
            <a:avLst/>
            <a:gdLst>
              <a:gd name="connsiteX0" fmla="*/ 122940 w 737625"/>
              <a:gd name="connsiteY0" fmla="*/ 0 h 6912768"/>
              <a:gd name="connsiteX1" fmla="*/ 614685 w 737625"/>
              <a:gd name="connsiteY1" fmla="*/ 0 h 6912768"/>
              <a:gd name="connsiteX2" fmla="*/ 737625 w 737625"/>
              <a:gd name="connsiteY2" fmla="*/ 122940 h 6912768"/>
              <a:gd name="connsiteX3" fmla="*/ 737625 w 737625"/>
              <a:gd name="connsiteY3" fmla="*/ 6912768 h 6912768"/>
              <a:gd name="connsiteX4" fmla="*/ 737625 w 737625"/>
              <a:gd name="connsiteY4" fmla="*/ 6912768 h 6912768"/>
              <a:gd name="connsiteX5" fmla="*/ 0 w 737625"/>
              <a:gd name="connsiteY5" fmla="*/ 6912768 h 6912768"/>
              <a:gd name="connsiteX6" fmla="*/ 0 w 737625"/>
              <a:gd name="connsiteY6" fmla="*/ 6912768 h 6912768"/>
              <a:gd name="connsiteX7" fmla="*/ 0 w 737625"/>
              <a:gd name="connsiteY7" fmla="*/ 122940 h 6912768"/>
              <a:gd name="connsiteX8" fmla="*/ 122940 w 737625"/>
              <a:gd name="connsiteY8" fmla="*/ 0 h 6912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7625" h="6912768">
                <a:moveTo>
                  <a:pt x="737625" y="1152155"/>
                </a:moveTo>
                <a:lnTo>
                  <a:pt x="737625" y="5760613"/>
                </a:lnTo>
                <a:cubicBezTo>
                  <a:pt x="737625" y="6396929"/>
                  <a:pt x="731752" y="6912763"/>
                  <a:pt x="724507" y="6912763"/>
                </a:cubicBezTo>
                <a:lnTo>
                  <a:pt x="0" y="6912763"/>
                </a:lnTo>
                <a:lnTo>
                  <a:pt x="0" y="6912763"/>
                </a:lnTo>
                <a:lnTo>
                  <a:pt x="0" y="5"/>
                </a:lnTo>
                <a:lnTo>
                  <a:pt x="0" y="5"/>
                </a:lnTo>
                <a:lnTo>
                  <a:pt x="724507" y="5"/>
                </a:lnTo>
                <a:cubicBezTo>
                  <a:pt x="731752" y="5"/>
                  <a:pt x="737625" y="515839"/>
                  <a:pt x="737625" y="1152155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5">
              <a:tint val="40000"/>
              <a:alpha val="90000"/>
              <a:hueOff val="-8035613"/>
              <a:satOff val="55538"/>
              <a:lumOff val="2344"/>
              <a:alphaOff val="0"/>
            </a:schemeClr>
          </a:lnRef>
          <a:fillRef idx="1">
            <a:schemeClr val="accent5">
              <a:tint val="40000"/>
              <a:alpha val="90000"/>
              <a:hueOff val="-8035613"/>
              <a:satOff val="55538"/>
              <a:lumOff val="2344"/>
              <a:alphaOff val="0"/>
            </a:schemeClr>
          </a:fillRef>
          <a:effectRef idx="0">
            <a:schemeClr val="accent5">
              <a:tint val="40000"/>
              <a:alpha val="90000"/>
              <a:hueOff val="-8035613"/>
              <a:satOff val="55538"/>
              <a:lumOff val="2344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1" tIns="74108" rIns="112208" bIns="74109" numCol="1" spcCol="1270" anchor="ctr" anchorCtr="0">
            <a:noAutofit/>
          </a:bodyPr>
          <a:lstStyle/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Strategie für </a:t>
            </a:r>
            <a:r>
              <a:rPr lang="de-DE" kern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Worst</a:t>
            </a: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Performing Buildings (WPB),</a:t>
            </a: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b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Klimaschutzgesetz 2045 national: </a:t>
            </a: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keine fossile Heizung mehr (EPBD, </a:t>
            </a:r>
            <a:r>
              <a:rPr lang="de-DE" kern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GModG</a:t>
            </a: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1458C3BC-C887-AD3E-DA9C-751B8724E7D6}"/>
              </a:ext>
            </a:extLst>
          </p:cNvPr>
          <p:cNvSpPr/>
          <p:nvPr/>
        </p:nvSpPr>
        <p:spPr>
          <a:xfrm>
            <a:off x="479376" y="4545208"/>
            <a:ext cx="1780487" cy="900000"/>
          </a:xfrm>
          <a:custGeom>
            <a:avLst/>
            <a:gdLst>
              <a:gd name="connsiteX0" fmla="*/ 0 w 2809897"/>
              <a:gd name="connsiteY0" fmla="*/ 153675 h 922032"/>
              <a:gd name="connsiteX1" fmla="*/ 153675 w 2809897"/>
              <a:gd name="connsiteY1" fmla="*/ 0 h 922032"/>
              <a:gd name="connsiteX2" fmla="*/ 2656222 w 2809897"/>
              <a:gd name="connsiteY2" fmla="*/ 0 h 922032"/>
              <a:gd name="connsiteX3" fmla="*/ 2809897 w 2809897"/>
              <a:gd name="connsiteY3" fmla="*/ 153675 h 922032"/>
              <a:gd name="connsiteX4" fmla="*/ 2809897 w 2809897"/>
              <a:gd name="connsiteY4" fmla="*/ 768357 h 922032"/>
              <a:gd name="connsiteX5" fmla="*/ 2656222 w 2809897"/>
              <a:gd name="connsiteY5" fmla="*/ 922032 h 922032"/>
              <a:gd name="connsiteX6" fmla="*/ 153675 w 2809897"/>
              <a:gd name="connsiteY6" fmla="*/ 922032 h 922032"/>
              <a:gd name="connsiteX7" fmla="*/ 0 w 2809897"/>
              <a:gd name="connsiteY7" fmla="*/ 768357 h 922032"/>
              <a:gd name="connsiteX8" fmla="*/ 0 w 2809897"/>
              <a:gd name="connsiteY8" fmla="*/ 153675 h 92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9897" h="922032">
                <a:moveTo>
                  <a:pt x="0" y="153675"/>
                </a:moveTo>
                <a:cubicBezTo>
                  <a:pt x="0" y="68803"/>
                  <a:pt x="68803" y="0"/>
                  <a:pt x="153675" y="0"/>
                </a:cubicBezTo>
                <a:lnTo>
                  <a:pt x="2656222" y="0"/>
                </a:lnTo>
                <a:cubicBezTo>
                  <a:pt x="2741094" y="0"/>
                  <a:pt x="2809897" y="68803"/>
                  <a:pt x="2809897" y="153675"/>
                </a:cubicBezTo>
                <a:lnTo>
                  <a:pt x="2809897" y="768357"/>
                </a:lnTo>
                <a:cubicBezTo>
                  <a:pt x="2809897" y="853229"/>
                  <a:pt x="2741094" y="922032"/>
                  <a:pt x="2656222" y="922032"/>
                </a:cubicBezTo>
                <a:lnTo>
                  <a:pt x="153675" y="922032"/>
                </a:lnTo>
                <a:cubicBezTo>
                  <a:pt x="68803" y="922032"/>
                  <a:pt x="0" y="853229"/>
                  <a:pt x="0" y="768357"/>
                </a:cubicBezTo>
                <a:lnTo>
                  <a:pt x="0" y="15367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7518193"/>
              <a:satOff val="55892"/>
              <a:lumOff val="883"/>
              <a:alphaOff val="0"/>
            </a:schemeClr>
          </a:fillRef>
          <a:effectRef idx="0">
            <a:schemeClr val="accent5">
              <a:hueOff val="-7518193"/>
              <a:satOff val="55892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50" tIns="90730" rIns="136450" bIns="9073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Blick auf </a:t>
            </a:r>
            <a:r>
              <a:rPr lang="de-DE" sz="1800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2030 / 2045</a:t>
            </a:r>
            <a:endParaRPr lang="de-DE" sz="1800" kern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4E4C5ABE-D378-7867-6429-AF15EEABC934}"/>
              </a:ext>
            </a:extLst>
          </p:cNvPr>
          <p:cNvSpPr/>
          <p:nvPr/>
        </p:nvSpPr>
        <p:spPr>
          <a:xfrm>
            <a:off x="2496360" y="5625304"/>
            <a:ext cx="6840000" cy="540000"/>
          </a:xfrm>
          <a:custGeom>
            <a:avLst/>
            <a:gdLst>
              <a:gd name="connsiteX0" fmla="*/ 122940 w 737625"/>
              <a:gd name="connsiteY0" fmla="*/ 0 h 6912768"/>
              <a:gd name="connsiteX1" fmla="*/ 614685 w 737625"/>
              <a:gd name="connsiteY1" fmla="*/ 0 h 6912768"/>
              <a:gd name="connsiteX2" fmla="*/ 737625 w 737625"/>
              <a:gd name="connsiteY2" fmla="*/ 122940 h 6912768"/>
              <a:gd name="connsiteX3" fmla="*/ 737625 w 737625"/>
              <a:gd name="connsiteY3" fmla="*/ 6912768 h 6912768"/>
              <a:gd name="connsiteX4" fmla="*/ 737625 w 737625"/>
              <a:gd name="connsiteY4" fmla="*/ 6912768 h 6912768"/>
              <a:gd name="connsiteX5" fmla="*/ 0 w 737625"/>
              <a:gd name="connsiteY5" fmla="*/ 6912768 h 6912768"/>
              <a:gd name="connsiteX6" fmla="*/ 0 w 737625"/>
              <a:gd name="connsiteY6" fmla="*/ 6912768 h 6912768"/>
              <a:gd name="connsiteX7" fmla="*/ 0 w 737625"/>
              <a:gd name="connsiteY7" fmla="*/ 122940 h 6912768"/>
              <a:gd name="connsiteX8" fmla="*/ 122940 w 737625"/>
              <a:gd name="connsiteY8" fmla="*/ 0 h 6912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7625" h="6912768">
                <a:moveTo>
                  <a:pt x="737625" y="1152155"/>
                </a:moveTo>
                <a:lnTo>
                  <a:pt x="737625" y="5760613"/>
                </a:lnTo>
                <a:cubicBezTo>
                  <a:pt x="737625" y="6396929"/>
                  <a:pt x="731752" y="6912763"/>
                  <a:pt x="724507" y="6912763"/>
                </a:cubicBezTo>
                <a:lnTo>
                  <a:pt x="0" y="6912763"/>
                </a:lnTo>
                <a:lnTo>
                  <a:pt x="0" y="6912763"/>
                </a:lnTo>
                <a:lnTo>
                  <a:pt x="0" y="5"/>
                </a:lnTo>
                <a:lnTo>
                  <a:pt x="0" y="5"/>
                </a:lnTo>
                <a:lnTo>
                  <a:pt x="724507" y="5"/>
                </a:lnTo>
                <a:cubicBezTo>
                  <a:pt x="731752" y="5"/>
                  <a:pt x="737625" y="515839"/>
                  <a:pt x="737625" y="1152155"/>
                </a:cubicBezTo>
                <a:close/>
              </a:path>
            </a:pathLst>
          </a:custGeom>
          <a:solidFill>
            <a:schemeClr val="bg2">
              <a:lumMod val="75000"/>
              <a:alpha val="90000"/>
            </a:schemeClr>
          </a:solidFill>
        </p:spPr>
        <p:style>
          <a:lnRef idx="2">
            <a:schemeClr val="accent5">
              <a:tint val="40000"/>
              <a:alpha val="90000"/>
              <a:hueOff val="-10714150"/>
              <a:satOff val="74051"/>
              <a:lumOff val="3125"/>
              <a:alphaOff val="0"/>
            </a:schemeClr>
          </a:lnRef>
          <a:fillRef idx="1">
            <a:schemeClr val="accent5">
              <a:tint val="40000"/>
              <a:alpha val="90000"/>
              <a:hueOff val="-10714150"/>
              <a:satOff val="74051"/>
              <a:lumOff val="3125"/>
              <a:alphaOff val="0"/>
            </a:schemeClr>
          </a:fillRef>
          <a:effectRef idx="0">
            <a:schemeClr val="accent5">
              <a:tint val="40000"/>
              <a:alpha val="90000"/>
              <a:hueOff val="-10714150"/>
              <a:satOff val="74051"/>
              <a:lumOff val="3125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1" tIns="74108" rIns="112208" bIns="74109" numCol="1" spcCol="1270" anchor="ctr" anchorCtr="0">
            <a:noAutofit/>
          </a:bodyPr>
          <a:lstStyle/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de-DE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Management von Klimarisiken (Realität)</a:t>
            </a:r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483E68CC-A6BB-44C0-AF8E-F7590C70371B}"/>
              </a:ext>
            </a:extLst>
          </p:cNvPr>
          <p:cNvSpPr/>
          <p:nvPr/>
        </p:nvSpPr>
        <p:spPr>
          <a:xfrm>
            <a:off x="479376" y="5625304"/>
            <a:ext cx="1780487" cy="540000"/>
          </a:xfrm>
          <a:custGeom>
            <a:avLst/>
            <a:gdLst>
              <a:gd name="connsiteX0" fmla="*/ 0 w 2809897"/>
              <a:gd name="connsiteY0" fmla="*/ 153675 h 922032"/>
              <a:gd name="connsiteX1" fmla="*/ 153675 w 2809897"/>
              <a:gd name="connsiteY1" fmla="*/ 0 h 922032"/>
              <a:gd name="connsiteX2" fmla="*/ 2656222 w 2809897"/>
              <a:gd name="connsiteY2" fmla="*/ 0 h 922032"/>
              <a:gd name="connsiteX3" fmla="*/ 2809897 w 2809897"/>
              <a:gd name="connsiteY3" fmla="*/ 153675 h 922032"/>
              <a:gd name="connsiteX4" fmla="*/ 2809897 w 2809897"/>
              <a:gd name="connsiteY4" fmla="*/ 768357 h 922032"/>
              <a:gd name="connsiteX5" fmla="*/ 2656222 w 2809897"/>
              <a:gd name="connsiteY5" fmla="*/ 922032 h 922032"/>
              <a:gd name="connsiteX6" fmla="*/ 153675 w 2809897"/>
              <a:gd name="connsiteY6" fmla="*/ 922032 h 922032"/>
              <a:gd name="connsiteX7" fmla="*/ 0 w 2809897"/>
              <a:gd name="connsiteY7" fmla="*/ 768357 h 922032"/>
              <a:gd name="connsiteX8" fmla="*/ 0 w 2809897"/>
              <a:gd name="connsiteY8" fmla="*/ 153675 h 92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9897" h="922032">
                <a:moveTo>
                  <a:pt x="0" y="153675"/>
                </a:moveTo>
                <a:cubicBezTo>
                  <a:pt x="0" y="68803"/>
                  <a:pt x="68803" y="0"/>
                  <a:pt x="153675" y="0"/>
                </a:cubicBezTo>
                <a:lnTo>
                  <a:pt x="2656222" y="0"/>
                </a:lnTo>
                <a:cubicBezTo>
                  <a:pt x="2741094" y="0"/>
                  <a:pt x="2809897" y="68803"/>
                  <a:pt x="2809897" y="153675"/>
                </a:cubicBezTo>
                <a:lnTo>
                  <a:pt x="2809897" y="768357"/>
                </a:lnTo>
                <a:cubicBezTo>
                  <a:pt x="2809897" y="853229"/>
                  <a:pt x="2741094" y="922032"/>
                  <a:pt x="2656222" y="922032"/>
                </a:cubicBezTo>
                <a:lnTo>
                  <a:pt x="153675" y="922032"/>
                </a:lnTo>
                <a:cubicBezTo>
                  <a:pt x="68803" y="922032"/>
                  <a:pt x="0" y="853229"/>
                  <a:pt x="0" y="768357"/>
                </a:cubicBezTo>
                <a:lnTo>
                  <a:pt x="0" y="15367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0024257"/>
              <a:satOff val="74523"/>
              <a:lumOff val="1177"/>
              <a:alphaOff val="0"/>
            </a:schemeClr>
          </a:fillRef>
          <a:effectRef idx="0">
            <a:schemeClr val="accent5">
              <a:hueOff val="-10024257"/>
              <a:satOff val="74523"/>
              <a:lumOff val="117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450" tIns="90730" rIns="136450" bIns="9073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zunehmend</a:t>
            </a:r>
            <a:endParaRPr lang="de-DE" sz="1800" kern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6C7B763-49CF-5299-E6FC-1D57F1A13B71}"/>
              </a:ext>
            </a:extLst>
          </p:cNvPr>
          <p:cNvSpPr/>
          <p:nvPr/>
        </p:nvSpPr>
        <p:spPr>
          <a:xfrm>
            <a:off x="2496360" y="2024920"/>
            <a:ext cx="6840000" cy="720000"/>
          </a:xfrm>
          <a:custGeom>
            <a:avLst/>
            <a:gdLst>
              <a:gd name="connsiteX0" fmla="*/ 122940 w 737625"/>
              <a:gd name="connsiteY0" fmla="*/ 0 h 6912768"/>
              <a:gd name="connsiteX1" fmla="*/ 614685 w 737625"/>
              <a:gd name="connsiteY1" fmla="*/ 0 h 6912768"/>
              <a:gd name="connsiteX2" fmla="*/ 737625 w 737625"/>
              <a:gd name="connsiteY2" fmla="*/ 122940 h 6912768"/>
              <a:gd name="connsiteX3" fmla="*/ 737625 w 737625"/>
              <a:gd name="connsiteY3" fmla="*/ 6912768 h 6912768"/>
              <a:gd name="connsiteX4" fmla="*/ 737625 w 737625"/>
              <a:gd name="connsiteY4" fmla="*/ 6912768 h 6912768"/>
              <a:gd name="connsiteX5" fmla="*/ 0 w 737625"/>
              <a:gd name="connsiteY5" fmla="*/ 6912768 h 6912768"/>
              <a:gd name="connsiteX6" fmla="*/ 0 w 737625"/>
              <a:gd name="connsiteY6" fmla="*/ 6912768 h 6912768"/>
              <a:gd name="connsiteX7" fmla="*/ 0 w 737625"/>
              <a:gd name="connsiteY7" fmla="*/ 122940 h 6912768"/>
              <a:gd name="connsiteX8" fmla="*/ 122940 w 737625"/>
              <a:gd name="connsiteY8" fmla="*/ 0 h 6912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7625" h="6912768">
                <a:moveTo>
                  <a:pt x="737625" y="1152155"/>
                </a:moveTo>
                <a:lnTo>
                  <a:pt x="737625" y="5760613"/>
                </a:lnTo>
                <a:cubicBezTo>
                  <a:pt x="737625" y="6396929"/>
                  <a:pt x="731752" y="6912763"/>
                  <a:pt x="724507" y="6912763"/>
                </a:cubicBezTo>
                <a:lnTo>
                  <a:pt x="0" y="6912763"/>
                </a:lnTo>
                <a:lnTo>
                  <a:pt x="0" y="6912763"/>
                </a:lnTo>
                <a:lnTo>
                  <a:pt x="0" y="5"/>
                </a:lnTo>
                <a:lnTo>
                  <a:pt x="0" y="5"/>
                </a:lnTo>
                <a:lnTo>
                  <a:pt x="724507" y="5"/>
                </a:lnTo>
                <a:cubicBezTo>
                  <a:pt x="731752" y="5"/>
                  <a:pt x="737625" y="515839"/>
                  <a:pt x="737625" y="1152155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lnRef>
          <a:fillRef idx="1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fillRef>
          <a:effectRef idx="0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1" tIns="74108" rIns="112208" bIns="74109" numCol="1" spcCol="1270" anchor="ctr" anchorCtr="0">
            <a:no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</a:t>
            </a:r>
            <a:r>
              <a:rPr lang="de-DE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-Monitoring / Klimapfad (Risiken kennen, Prüfung)</a:t>
            </a:r>
          </a:p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Energieausweise (EPBD-Umsetzung)</a:t>
            </a:r>
          </a:p>
        </p:txBody>
      </p:sp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F1B5ADE1-FF5A-AE63-CBDC-9E5A36E5CC88}"/>
              </a:ext>
            </a:extLst>
          </p:cNvPr>
          <p:cNvSpPr/>
          <p:nvPr/>
        </p:nvSpPr>
        <p:spPr>
          <a:xfrm>
            <a:off x="2496360" y="1304824"/>
            <a:ext cx="6840000" cy="540000"/>
          </a:xfrm>
          <a:custGeom>
            <a:avLst/>
            <a:gdLst>
              <a:gd name="connsiteX0" fmla="*/ 122940 w 737625"/>
              <a:gd name="connsiteY0" fmla="*/ 0 h 6912768"/>
              <a:gd name="connsiteX1" fmla="*/ 614685 w 737625"/>
              <a:gd name="connsiteY1" fmla="*/ 0 h 6912768"/>
              <a:gd name="connsiteX2" fmla="*/ 737625 w 737625"/>
              <a:gd name="connsiteY2" fmla="*/ 122940 h 6912768"/>
              <a:gd name="connsiteX3" fmla="*/ 737625 w 737625"/>
              <a:gd name="connsiteY3" fmla="*/ 6912768 h 6912768"/>
              <a:gd name="connsiteX4" fmla="*/ 737625 w 737625"/>
              <a:gd name="connsiteY4" fmla="*/ 6912768 h 6912768"/>
              <a:gd name="connsiteX5" fmla="*/ 0 w 737625"/>
              <a:gd name="connsiteY5" fmla="*/ 6912768 h 6912768"/>
              <a:gd name="connsiteX6" fmla="*/ 0 w 737625"/>
              <a:gd name="connsiteY6" fmla="*/ 6912768 h 6912768"/>
              <a:gd name="connsiteX7" fmla="*/ 0 w 737625"/>
              <a:gd name="connsiteY7" fmla="*/ 122940 h 6912768"/>
              <a:gd name="connsiteX8" fmla="*/ 122940 w 737625"/>
              <a:gd name="connsiteY8" fmla="*/ 0 h 6912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7625" h="6912768">
                <a:moveTo>
                  <a:pt x="737625" y="1152155"/>
                </a:moveTo>
                <a:lnTo>
                  <a:pt x="737625" y="5760613"/>
                </a:lnTo>
                <a:cubicBezTo>
                  <a:pt x="737625" y="6396929"/>
                  <a:pt x="731752" y="6912763"/>
                  <a:pt x="724507" y="6912763"/>
                </a:cubicBezTo>
                <a:lnTo>
                  <a:pt x="0" y="6912763"/>
                </a:lnTo>
                <a:lnTo>
                  <a:pt x="0" y="6912763"/>
                </a:lnTo>
                <a:lnTo>
                  <a:pt x="0" y="5"/>
                </a:lnTo>
                <a:lnTo>
                  <a:pt x="0" y="5"/>
                </a:lnTo>
                <a:lnTo>
                  <a:pt x="724507" y="5"/>
                </a:lnTo>
                <a:cubicBezTo>
                  <a:pt x="731752" y="5"/>
                  <a:pt x="737625" y="515839"/>
                  <a:pt x="737625" y="1152155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lnRef>
          <a:fillRef idx="1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fillRef>
          <a:effectRef idx="0">
            <a:schemeClr val="accent5">
              <a:tint val="40000"/>
              <a:alpha val="90000"/>
              <a:hueOff val="-2678538"/>
              <a:satOff val="18513"/>
              <a:lumOff val="781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1" tIns="74108" rIns="112208" bIns="74109" numCol="1" spcCol="1270" anchor="ctr" anchorCtr="0">
            <a:no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Lebensdauer / Lebensende von Heizungen (</a:t>
            </a:r>
            <a:r>
              <a:rPr lang="de-DE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GModG</a:t>
            </a:r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5266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320FC-D5AF-3B44-023C-4B994F335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CA47238-A470-9C26-3699-7BDB1820C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AF9381-7F0A-089D-3760-92CB48DA2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D05248E-5A10-8070-750E-2E9926F40D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1" y="1629000"/>
            <a:ext cx="11160000" cy="420000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  <a:buNone/>
            </a:pPr>
            <a:r>
              <a:rPr lang="de-DE" sz="1400" dirty="0"/>
              <a:t>Haupt- und Unterkriterien der Bewertungsmatrix RV (FLB Kapitel 7.1, Entwurf):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D7FB774-DD1C-EEDF-0573-46CE2BC4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Bewertungskriterien für die Angebote</a:t>
            </a:r>
            <a:br>
              <a:rPr lang="de-DE" dirty="0"/>
            </a:br>
            <a:r>
              <a:rPr lang="de-DE" sz="2000" dirty="0"/>
              <a:t>(im anfänglichen Ausschreibungsverfahren)</a:t>
            </a:r>
          </a:p>
        </p:txBody>
      </p:sp>
      <p:graphicFrame>
        <p:nvGraphicFramePr>
          <p:cNvPr id="180" name="Tabelle Bewertungsmatrix RV"/>
          <p:cNvGraphicFramePr>
            <a:graphicFrameLocks noGrp="1"/>
          </p:cNvGraphicFramePr>
          <p:nvPr/>
        </p:nvGraphicFramePr>
        <p:xfrm>
          <a:off x="516000" y="2140000"/>
          <a:ext cx="11160000" cy="3324000"/>
        </p:xfrm>
        <a:graphic>
          <a:graphicData uri="http://schemas.openxmlformats.org/drawingml/2006/table">
            <a:tbl>
              <a:tblPr firstRow="1" bandRow="1"/>
              <a:tblGrid>
                <a:gridCol w="335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FFFFFF"/>
                          </a:solidFill>
                        </a:rPr>
                        <a:t>Kriterium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000" b="1" dirty="0">
                          <a:solidFill>
                            <a:srgbClr val="FFFFFF"/>
                          </a:solidFill>
                        </a:rPr>
                        <a:t>Gewicht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000" b="1" dirty="0">
                          <a:solidFill>
                            <a:srgbClr val="FFFFFF"/>
                          </a:solidFill>
                        </a:rPr>
                        <a:t>Max. Punkte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000" b="1" dirty="0">
                          <a:solidFill>
                            <a:srgbClr val="FFFFFF"/>
                          </a:solidFill>
                        </a:rPr>
                        <a:t>Wesentliche Beurteilungsaspekte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A. Qualität und Innovation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40 %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200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/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A.1 Gestalterische Qualität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12 %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60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Architektonischer Ausdruck, Fassadengestaltung, städtebauliche Wirkung, Materialität, Freisitze/Balkone/Loggien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A.2 Funktionale und technische (Ausführungs-)Qualität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8 %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40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Baukonstruktion, Elemente/Anschlüsse, Vorfertigungsgrad, TGA-Konzept, Wärmebrücken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A.3 Ökologische Qualität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6 %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30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Zertifikate, Ökobilanz/GWP, PV-Nutzung, nachwachsende Dämmstoffe, Rückbaubarkeit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A.4 Qualität der seriellen Sanierungslösung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14 %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70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Eingriffstiefe, Dauer lärm-/schmutzintensiver Arbeiten, Prozessqualität, Digitalisierung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B. Angebotspreis und Wirtschaftlichkeit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60 %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300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/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B.1 Höhe des Angebotspreises für das jeweilige Einzellos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50 %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250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Angebotspreis in Euro/m² Wohnfläche (inkl. gewichteter optionaler Leistungen)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B.2 Preisnachlass bei größerer Zahl von Gebäuden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5 %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25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Nachlass in % bei 3 bzw. 10 Gebäuden in einem Einzellos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</a:rPr>
                        <a:t>B.3 Instandsetzungs- und Wartungsaufwand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5 %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25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</a:rPr>
                        <a:t>Kosten für Instandhaltung/Wartung in den ersten 20 Jahren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85" name="Hinweis Bewertungsmatrix"/>
          <p:cNvSpPr txBox="1"/>
          <p:nvPr/>
        </p:nvSpPr>
        <p:spPr>
          <a:xfrm>
            <a:off x="516000" y="5560000"/>
            <a:ext cx="11160000" cy="800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sz="1300" dirty="0"/>
              <a:t>In der Hauptkategorie A müssen mindestens 80 Punkte erreicht werden. Die Bewertungsmatrix wird mit der Aufforderung zur Angebotsabgabe konkretisiert; die Vergabestelle behält sich Änderungen bis zur formalen Angebotsabgabe vor.</a:t>
            </a:r>
          </a:p>
        </p:txBody>
      </p:sp>
    </p:spTree>
    <p:extLst>
      <p:ext uri="{BB962C8B-B14F-4D97-AF65-F5344CB8AC3E}">
        <p14:creationId xmlns:p14="http://schemas.microsoft.com/office/powerpoint/2010/main" val="2236199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B7989-D5F3-01C3-B1ED-02E9EA904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9B068EF-1479-A13C-59E7-A2F91E602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2924944"/>
            <a:ext cx="11160063" cy="360362"/>
          </a:xfrm>
        </p:spPr>
        <p:txBody>
          <a:bodyPr/>
          <a:lstStyle/>
          <a:p>
            <a:r>
              <a:rPr lang="de-DE" dirty="0"/>
              <a:t>Zeitplanung für </a:t>
            </a:r>
            <a:br>
              <a:rPr lang="de-DE" dirty="0"/>
            </a:br>
            <a:r>
              <a:rPr lang="de-DE" dirty="0"/>
              <a:t>das weitere Verfahren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1A9ADD7-38DA-3C1A-62FA-911D80B8A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6CB4B-C3F4-4B8A-B229-AFCAEA9335BB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A346F5-1738-647B-B10E-B984F37E0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905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91C87-2F19-15D2-4A0A-59FF204BA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66055-92F3-C856-5126-1205137B4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C972D5-B830-3FF2-D7BB-C0BC7A070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BF2BEFE-F68C-8826-5C1F-BEF3EC0017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0" y="1629000"/>
            <a:ext cx="11159449" cy="4500338"/>
          </a:xfrm>
        </p:spPr>
        <p:txBody>
          <a:bodyPr>
            <a:noAutofit/>
          </a:bodyPr>
          <a:lstStyle/>
          <a:p>
            <a:pPr>
              <a:spcBef>
                <a:spcPts val="900"/>
              </a:spcBef>
              <a:buNone/>
            </a:pPr>
            <a:r>
              <a:rPr lang="de-DE" dirty="0"/>
              <a:t>Überblick über die wesentlichen nächsten Arbeitsschritte: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b="1" dirty="0"/>
              <a:t>EU-Auftragsbekanntmachung: </a:t>
            </a:r>
            <a:r>
              <a:rPr lang="de-DE" dirty="0"/>
              <a:t>Übermittlung an das Amt für Veröffentlichungen der EU am 24.08.2026.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b="1" dirty="0"/>
              <a:t>Frist für den Eingang der Teilnahmeanträge: 24.09.2026, 14:00 Uhr</a:t>
            </a:r>
            <a:r>
              <a:rPr lang="de-DE" dirty="0"/>
              <a:t> – Einreichung elektronisch und in deutscher Sprache über die Vergabeplattform.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Prüfung der Teilnahmeanträge (Eignungsprüfung, bei Überschreiten der Höchstzahl Auswahl anhand der Auswahlkriterien) durch das Wettbewerbsbüro ANP und die am Verfahren Beteiligten.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Aufforderung geeigneter Bewerber/Bewerbergemeinschaften zur Angebotsabgabe; Bindefrist für Erstangebote und finale Angebote jeweils vier Monate ab dem jeweiligen Schlusstermin.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Angebotsphase, ggf. Verhandlungsphasen; Änderungsvorschläge zur Rahmenvereinbarung innerhalb von sechs Wochen nach Aufforderung zur Angebotsabgabe erbeten.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DE" dirty="0"/>
              <a:t>Bewertungsphase mit Jury-Sitzung am 15.12.2026 (Reservetermin: 26.01.2027); anschließend Zuschlagserteilung.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4006455-D669-CEAB-60BD-DCACC5E12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Wesentliche nächste Schritte im Verfahren</a:t>
            </a:r>
          </a:p>
        </p:txBody>
      </p:sp>
    </p:spTree>
    <p:extLst>
      <p:ext uri="{BB962C8B-B14F-4D97-AF65-F5344CB8AC3E}">
        <p14:creationId xmlns:p14="http://schemas.microsoft.com/office/powerpoint/2010/main" val="3887546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F3D1F-FB6D-7535-324A-EA86C2E71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FD000F3-0166-8C57-BC54-613EFA8EA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CBE678-E48D-A076-7D2B-C7C4B7373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722E86B-2D37-C931-AA50-3C8D536730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01" y="1629000"/>
            <a:ext cx="8892368" cy="4500338"/>
          </a:xfrm>
        </p:spPr>
        <p:txBody>
          <a:bodyPr/>
          <a:lstStyle/>
          <a:p>
            <a:pPr>
              <a:buNone/>
            </a:pPr>
            <a:r>
              <a:rPr lang="de-DE" sz="2000" dirty="0"/>
              <a:t>Wesentliche Phasen des Ausschreibungsverfahrens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3360FD1-DA56-CC07-50F4-E7720EEE9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das gesamte Verfahren</a:t>
            </a:r>
          </a:p>
        </p:txBody>
      </p:sp>
      <p:graphicFrame>
        <p:nvGraphicFramePr>
          <p:cNvPr id="230" name="Tabelle Verfahrensphasen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55186"/>
              </p:ext>
            </p:extLst>
          </p:nvPr>
        </p:nvGraphicFramePr>
        <p:xfrm>
          <a:off x="516000" y="2100000"/>
          <a:ext cx="11160000" cy="2920000"/>
        </p:xfrm>
        <a:graphic>
          <a:graphicData uri="http://schemas.openxmlformats.org/drawingml/2006/table">
            <a:tbl>
              <a:tblPr firstRow="1" bandRow="1"/>
              <a:tblGrid>
                <a:gridCol w="73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Phase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</a:rPr>
                        <a:t>Termin/Zeitraum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Übermittlung der EU-Auftragsbekanntmachung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19.08.2026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Teilnahmewettbewerb – Frist für den Eingang der Teilnahmeanträge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24.09.2026, 14:00 Uhr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Prüfung der Teilnahmeanträge, ggf. Auswahl; Aufforderung zur Angebotsabgabe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Anfang Oktober 2026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Angebotsphase, ggf. Verhandlungsphasen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Herbst/Winter 2026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Bewertungsphase mit Jury-Sitzung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1. Quartal 2027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b="1" dirty="0">
                          <a:solidFill>
                            <a:srgbClr val="000000"/>
                          </a:solidFill>
                        </a:rPr>
                        <a:t>Zuschlagserteilung und Abschluss des Verfahrens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200" dirty="0">
                          <a:solidFill>
                            <a:srgbClr val="000000"/>
                          </a:solidFill>
                        </a:rPr>
                        <a:t>April 2027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78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B7989-D5F3-01C3-B1ED-02E9EA904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9B068EF-1479-A13C-59E7-A2F91E602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347" y="2996952"/>
            <a:ext cx="11160063" cy="360362"/>
          </a:xfrm>
        </p:spPr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continued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1A9ADD7-38DA-3C1A-62FA-911D80B8A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6CB4B-C3F4-4B8A-B229-AFCAEA9335BB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A346F5-1738-647B-B10E-B984F37E0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7603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C1FAB310-B218-2C32-481F-07F7906948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208738"/>
              </p:ext>
            </p:extLst>
          </p:nvPr>
        </p:nvGraphicFramePr>
        <p:xfrm>
          <a:off x="516000" y="1412777"/>
          <a:ext cx="10491537" cy="4146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19B6B4E-15FD-4D0E-D61F-B01BCF91C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0EDF-E837-4F6C-890D-A996829D034D}" type="datetime1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0A6E65-16B7-A03D-CE91-28702FC1A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steht die 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02EADE-1D81-3841-DD0B-AD6B1509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EB260339-4A6E-C0F1-8F97-511C1D8215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521" y="5038401"/>
            <a:ext cx="6357174" cy="1101852"/>
          </a:xfrm>
        </p:spPr>
        <p:txBody>
          <a:bodyPr/>
          <a:lstStyle/>
          <a:p>
            <a:r>
              <a:rPr lang="de-DE" dirty="0"/>
              <a:t>Wenn die Effizienzklassen F+G+H in den kommenden 20 Jahren vollständig saniert würden und A+B+C+D gar nicht, bedeutet dies eine Sanierungsquote von 1%. Aber A+B+C+D benötigen kleine Maßnahmen und heizungstausch.  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3DF7DBF-0B31-C9C1-F78B-DC39D95F6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Eigener Wohnungsbestand 2023 nach Energieeffizienzklassen</a:t>
            </a:r>
            <a:br>
              <a:rPr lang="de-DE" dirty="0"/>
            </a:br>
            <a:br>
              <a:rPr lang="de-DE" sz="1800" dirty="0"/>
            </a:br>
            <a:r>
              <a:rPr lang="de-DE" sz="1800" dirty="0"/>
              <a:t>in % aller klassifizierbarer WE im eigenen Bestand</a:t>
            </a:r>
          </a:p>
        </p:txBody>
      </p:sp>
      <p:sp>
        <p:nvSpPr>
          <p:cNvPr id="10" name="Geschweifte Klammer links 9">
            <a:extLst>
              <a:ext uri="{FF2B5EF4-FFF2-40B4-BE49-F238E27FC236}">
                <a16:creationId xmlns:a16="http://schemas.microsoft.com/office/drawing/2014/main" id="{F661D59F-BD2E-4367-0CC4-8638FDFEE02A}"/>
              </a:ext>
            </a:extLst>
          </p:cNvPr>
          <p:cNvSpPr/>
          <p:nvPr/>
        </p:nvSpPr>
        <p:spPr>
          <a:xfrm rot="16200000">
            <a:off x="8821187" y="3166395"/>
            <a:ext cx="273722" cy="3995904"/>
          </a:xfrm>
          <a:prstGeom prst="leftBrace">
            <a:avLst>
              <a:gd name="adj1" fmla="val 111121"/>
              <a:gd name="adj2" fmla="val 5242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03872A3-784A-1B83-06EE-2BE225B0C505}"/>
              </a:ext>
            </a:extLst>
          </p:cNvPr>
          <p:cNvSpPr txBox="1"/>
          <p:nvPr/>
        </p:nvSpPr>
        <p:spPr>
          <a:xfrm>
            <a:off x="7464152" y="5365722"/>
            <a:ext cx="4320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169988" algn="l"/>
              </a:tabLst>
            </a:pPr>
            <a:r>
              <a:rPr lang="de-DE" b="1" dirty="0"/>
              <a:t>1.131.585 	Wohneinheiten</a:t>
            </a:r>
          </a:p>
          <a:p>
            <a:pPr>
              <a:tabLst>
                <a:tab pos="1169988" algn="l"/>
              </a:tabLst>
            </a:pPr>
            <a:r>
              <a:rPr lang="de-DE" dirty="0"/>
              <a:t>     94.299 	Gebäude </a:t>
            </a:r>
            <a:r>
              <a:rPr lang="de-DE" sz="1000" dirty="0"/>
              <a:t>(Annahme 12 pro Gebäude)</a:t>
            </a:r>
          </a:p>
        </p:txBody>
      </p:sp>
    </p:spTree>
    <p:extLst>
      <p:ext uri="{BB962C8B-B14F-4D97-AF65-F5344CB8AC3E}">
        <p14:creationId xmlns:p14="http://schemas.microsoft.com/office/powerpoint/2010/main" val="1768021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B759F9E-01B4-2C2D-EB14-AE87AD911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2461-2A60-413F-B40C-489E9AD8185E}" type="datetime1">
              <a:rPr lang="de-DE" smtClean="0"/>
              <a:t>21.08.2026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ABF8476-A412-3320-61A6-02E9926ED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489700"/>
            <a:ext cx="8777552" cy="360000"/>
          </a:xfrm>
        </p:spPr>
        <p:txBody>
          <a:bodyPr/>
          <a:lstStyle/>
          <a:p>
            <a:r>
              <a:rPr lang="de-DE" altLang="de-DE" dirty="0"/>
              <a:t>https://www.umweltbundesamt.de/daten/umweltzustand-trends/klima/treibhausgasminderungsziele-deutschlands#nationale-treibhausgasminderungsziele-und-deren-umsetzung</a:t>
            </a:r>
            <a:endParaRPr lang="en-US" altLang="en-US" dirty="0">
              <a:solidFill>
                <a:srgbClr val="202F66"/>
              </a:solidFill>
              <a:ea typeface="Inter Medium" pitchFamily="2" charset="0"/>
              <a:cs typeface="Calibri" panose="020F050202020403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22E80F-9BB8-4BE0-1239-9B9D2F9E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BB7E068-7E11-2D0C-129D-2877B9C9A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fld id="{F1B3C712-3D84-4759-A72C-86A0E2B6CF5C}" type="TxLink">
              <a:rPr lang="de-DE" smtClean="0">
                <a:solidFill>
                  <a:srgbClr val="000000"/>
                </a:solidFill>
                <a:latin typeface="Meta Offc" pitchFamily="34" charset="0"/>
                <a:cs typeface="Meta Offc" pitchFamily="34" charset="0"/>
              </a:rPr>
              <a:pPr/>
              <a:t>Entwicklung der Treibhausgas-Emissionen und Projektionen bis 2030 in Deutschland</a:t>
            </a:fld>
            <a:r>
              <a:rPr lang="de-DE" dirty="0">
                <a:solidFill>
                  <a:srgbClr val="000000"/>
                </a:solidFill>
                <a:latin typeface="Meta Offc" pitchFamily="34" charset="0"/>
                <a:cs typeface="Meta Offc" pitchFamily="34" charset="0"/>
              </a:rPr>
              <a:t> </a:t>
            </a:r>
            <a:r>
              <a:rPr lang="de-DE" sz="1600" dirty="0">
                <a:solidFill>
                  <a:srgbClr val="000000"/>
                </a:solidFill>
                <a:latin typeface="Meta Offc" pitchFamily="34" charset="0"/>
                <a:cs typeface="Meta Offc" pitchFamily="34" charset="0"/>
              </a:rPr>
              <a:t>(UBA 30.06.2026)</a:t>
            </a:r>
            <a:endParaRPr lang="de-DE" sz="1600" dirty="0"/>
          </a:p>
        </p:txBody>
      </p:sp>
      <p:graphicFrame>
        <p:nvGraphicFramePr>
          <p:cNvPr id="5" name="Diagramm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8901802"/>
              </p:ext>
            </p:extLst>
          </p:nvPr>
        </p:nvGraphicFramePr>
        <p:xfrm>
          <a:off x="623392" y="1056043"/>
          <a:ext cx="8777553" cy="5258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feld 15">
            <a:extLst>
              <a:ext uri="{FF2B5EF4-FFF2-40B4-BE49-F238E27FC236}">
                <a16:creationId xmlns:a16="http://schemas.microsoft.com/office/drawing/2014/main" id="{40F4BE77-5DFE-422E-90B5-86C22FE77BE0}"/>
              </a:ext>
            </a:extLst>
          </p:cNvPr>
          <p:cNvSpPr txBox="1"/>
          <p:nvPr/>
        </p:nvSpPr>
        <p:spPr>
          <a:xfrm rot="16200000">
            <a:off x="-1717954" y="2965382"/>
            <a:ext cx="4631082" cy="9240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0" tIns="0" rIns="0" bIns="0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AF6FFD3-C420-49F6-AEB9-7471ABCE0465}" type="TxLink">
              <a:rPr lang="en-US" sz="1600" b="1" i="0" u="none" strike="noStrike">
                <a:solidFill>
                  <a:srgbClr val="080808"/>
                </a:solidFill>
                <a:latin typeface="Meta Offc" panose="020B0604030101020102" pitchFamily="34" charset="0"/>
                <a:ea typeface="Cambria"/>
                <a:cs typeface="Meta Offc" panose="020B0604030101020102" pitchFamily="34" charset="0"/>
              </a:rPr>
              <a:pPr algn="l"/>
              <a:t>Millionen Tonnen Kohlendioxid-Äquivalente</a:t>
            </a:fld>
            <a:endParaRPr lang="de-DE" sz="1600" b="1" dirty="0">
              <a:solidFill>
                <a:sysClr val="windowText" lastClr="000000"/>
              </a:solidFill>
              <a:latin typeface="Meta Offc" pitchFamily="34" charset="0"/>
              <a:cs typeface="Meta Offc" pitchFamily="34" charset="0"/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9D185B29-BC8F-0040-1EC3-5230A8DFAADF}"/>
              </a:ext>
            </a:extLst>
          </p:cNvPr>
          <p:cNvSpPr/>
          <p:nvPr/>
        </p:nvSpPr>
        <p:spPr>
          <a:xfrm flipH="1">
            <a:off x="9188673" y="4139295"/>
            <a:ext cx="1259600" cy="3600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90000" rIns="180000" bIns="0" rtlCol="0" anchor="t" anchorCtr="0"/>
          <a:lstStyle/>
          <a:p>
            <a:pPr algn="ctr">
              <a:lnSpc>
                <a:spcPct val="120000"/>
              </a:lnSpc>
              <a:spcAft>
                <a:spcPts val="1200"/>
              </a:spcAft>
            </a:pPr>
            <a:endParaRPr lang="de-DE" sz="160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5B36C5A-A527-B773-AF88-82D964843E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57211" y="3389960"/>
            <a:ext cx="2523951" cy="1050684"/>
          </a:xfrm>
          <a:noFill/>
        </p:spPr>
        <p:txBody>
          <a:bodyPr/>
          <a:lstStyle/>
          <a:p>
            <a:r>
              <a:rPr lang="de-DE" dirty="0"/>
              <a:t>Projektion 2030:</a:t>
            </a:r>
            <a:br>
              <a:rPr lang="de-DE" dirty="0"/>
            </a:br>
            <a:r>
              <a:rPr lang="de-DE" dirty="0"/>
              <a:t> = </a:t>
            </a:r>
            <a:r>
              <a:rPr lang="de-DE" b="1" dirty="0"/>
              <a:t>80,1 </a:t>
            </a:r>
            <a:r>
              <a:rPr lang="de-DE" b="1" dirty="0" err="1"/>
              <a:t>Mio</a:t>
            </a:r>
            <a:r>
              <a:rPr lang="de-DE" b="1" dirty="0"/>
              <a:t> t CO</a:t>
            </a:r>
            <a:r>
              <a:rPr lang="de-DE" b="1" baseline="-25000" dirty="0"/>
              <a:t>2 </a:t>
            </a:r>
            <a:r>
              <a:rPr lang="de-DE" b="1" baseline="-25000" dirty="0" err="1"/>
              <a:t>Äqu</a:t>
            </a:r>
            <a:endParaRPr lang="de-DE" b="1" baseline="-25000" dirty="0"/>
          </a:p>
          <a:p>
            <a:endParaRPr lang="de-DE" baseline="-25000" dirty="0"/>
          </a:p>
          <a:p>
            <a:endParaRPr lang="de-DE" baseline="-25000" dirty="0"/>
          </a:p>
          <a:p>
            <a:endParaRPr lang="de-DE" baseline="-25000" dirty="0"/>
          </a:p>
          <a:p>
            <a:r>
              <a:rPr lang="de-DE" dirty="0"/>
              <a:t>KSG: Das Zwischenziel für 2030 beträgt 65 Prozent Treibhausgasminderung gegenüber 1990  </a:t>
            </a:r>
            <a:br>
              <a:rPr lang="de-DE" dirty="0"/>
            </a:br>
            <a:r>
              <a:rPr lang="de-DE" dirty="0"/>
              <a:t>= </a:t>
            </a:r>
            <a:r>
              <a:rPr lang="de-DE" b="1" dirty="0"/>
              <a:t>67 </a:t>
            </a:r>
            <a:r>
              <a:rPr lang="de-DE" b="1" dirty="0" err="1"/>
              <a:t>Mio</a:t>
            </a:r>
            <a:r>
              <a:rPr lang="de-DE" b="1" dirty="0"/>
              <a:t> t CO</a:t>
            </a:r>
            <a:r>
              <a:rPr lang="de-DE" b="1" baseline="-25000" dirty="0"/>
              <a:t>2 </a:t>
            </a:r>
            <a:r>
              <a:rPr lang="de-DE" b="1" baseline="-25000" dirty="0" err="1"/>
              <a:t>Äqu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238526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55769419-1577-43C1-823A-008650799C35}" type="slidenum">
              <a:rPr lang="en-US" altLang="de-DE">
                <a:latin typeface="Arial"/>
              </a:rPr>
              <a:pPr defTabSz="914377">
                <a:defRPr/>
              </a:pPr>
              <a:t>5</a:t>
            </a:fld>
            <a:endParaRPr lang="en-US" altLang="de-DE">
              <a:latin typeface="Arial"/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type="body" sz="quarter" idx="13"/>
          </p:nvPr>
        </p:nvSpPr>
        <p:spPr>
          <a:xfrm>
            <a:off x="515939" y="1628999"/>
            <a:ext cx="4643958" cy="4500339"/>
          </a:xfrm>
        </p:spPr>
        <p:txBody>
          <a:bodyPr/>
          <a:lstStyle/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sz="1800" b="1" dirty="0"/>
              <a:t>Mehr Geschwindigkeit, Effizientere Bauabläufe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sz="1800" b="1" dirty="0"/>
              <a:t>Preisdegression durch Lernkurven- und Skaleneffekte 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sz="1800" b="1" dirty="0"/>
              <a:t>Effizienter Materialeinsatz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sz="1800" b="1" dirty="0"/>
              <a:t>Antwort auf den Fachkräftemangel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sz="1800" b="1" dirty="0"/>
              <a:t>Weniger Belastung der Mieter und Anwohner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endParaRPr lang="de-DE" sz="2000" b="1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serielle und modulare Technologien in der Sanierung-</a:t>
            </a:r>
            <a:br>
              <a:rPr lang="de-DE" dirty="0"/>
            </a:br>
            <a:r>
              <a:rPr lang="de-DE" dirty="0"/>
              <a:t>Erwartungen und Realität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B670D0F-2F08-21B8-12E6-968821F152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7928" y="3233879"/>
            <a:ext cx="2160000" cy="150874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AEDBDB8-9CE2-EBD2-DACD-17F308263A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928" y="4897951"/>
            <a:ext cx="2160000" cy="1432872"/>
          </a:xfrm>
          <a:prstGeom prst="rect">
            <a:avLst/>
          </a:prstGeom>
        </p:spPr>
      </p:pic>
      <p:pic>
        <p:nvPicPr>
          <p:cNvPr id="12" name="Grafik 11" descr="Ein Bild, das Gebäude, Fenster, Eigentum, Schuppen enthält.&#10;&#10;Automatisch generierte Beschreibung">
            <a:extLst>
              <a:ext uri="{FF2B5EF4-FFF2-40B4-BE49-F238E27FC236}">
                <a16:creationId xmlns:a16="http://schemas.microsoft.com/office/drawing/2014/main" id="{BE46A589-6D3A-0724-50A1-247AD646C5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7928" y="1458551"/>
            <a:ext cx="2160000" cy="1620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F47E0CC-4A89-9947-6FED-BF896AF9DBD2}"/>
              </a:ext>
            </a:extLst>
          </p:cNvPr>
          <p:cNvSpPr txBox="1"/>
          <p:nvPr/>
        </p:nvSpPr>
        <p:spPr>
          <a:xfrm>
            <a:off x="7901887" y="1458551"/>
            <a:ext cx="3789987" cy="4403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de-DE" sz="1800" b="1" dirty="0"/>
              <a:t>Aber: 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sz="1800" b="1" dirty="0"/>
              <a:t>Kosten für eine echte Breitenwirkung zu hoch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sz="1800" b="1" dirty="0"/>
              <a:t>Förderung nur für EH 55 statt EH 85</a:t>
            </a:r>
            <a:br>
              <a:rPr lang="de-DE" sz="1800" b="1" dirty="0"/>
            </a:br>
            <a:r>
              <a:rPr lang="de-DE" sz="1800" b="1" dirty="0"/>
              <a:t>(</a:t>
            </a:r>
            <a:r>
              <a:rPr lang="de-DE" sz="1800" b="1" dirty="0" err="1"/>
              <a:t>SerSan</a:t>
            </a:r>
            <a:r>
              <a:rPr lang="de-DE" sz="1800" b="1" dirty="0"/>
              <a:t> Bonus)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sz="1800" b="1" dirty="0"/>
              <a:t>Fördervolumen in der Höhe langfristig nicht sicher</a:t>
            </a:r>
          </a:p>
          <a:p>
            <a:pPr marL="342891" indent="-34289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de-DE" b="1" dirty="0"/>
              <a:t>Aktuell noch Herantasten</a:t>
            </a:r>
            <a:endParaRPr lang="de-DE" sz="1800" b="1" dirty="0"/>
          </a:p>
        </p:txBody>
      </p:sp>
    </p:spTree>
    <p:extLst>
      <p:ext uri="{BB962C8B-B14F-4D97-AF65-F5344CB8AC3E}">
        <p14:creationId xmlns:p14="http://schemas.microsoft.com/office/powerpoint/2010/main" val="2336342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51066-37E7-105C-5D58-4D2F6B630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 hidden="1">
            <a:extLst>
              <a:ext uri="{FF2B5EF4-FFF2-40B4-BE49-F238E27FC236}">
                <a16:creationId xmlns:a16="http://schemas.microsoft.com/office/drawing/2014/main" id="{FDFBCD35-42F4-2D43-0F88-250BD998F8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0" tIns="9000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F0161CAD-A6FC-4331-917E-087A33A390AC}" type="datetime1">
              <a:rPr lang="de-DE" smtClean="0"/>
              <a:pPr>
                <a:spcAft>
                  <a:spcPts val="600"/>
                </a:spcAft>
              </a:pPr>
              <a:t>21.08.2026</a:t>
            </a:fld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B64982C-FD28-E971-3FF3-C0B42225E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t">
            <a:normAutofit/>
          </a:bodyPr>
          <a:lstStyle/>
          <a:p>
            <a:pPr>
              <a:spcAft>
                <a:spcPts val="600"/>
              </a:spcAft>
            </a:pPr>
            <a:fld id="{524B4EE0-1255-4C4D-93F1-26AC3979C234}" type="slidenum">
              <a:rPr lang="de-DE" smtClean="0"/>
              <a:pPr>
                <a:spcAft>
                  <a:spcPts val="600"/>
                </a:spcAft>
              </a:pPr>
              <a:t>6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22A427-DBC8-0236-FC47-627DAD66EE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368" y="1207418"/>
            <a:ext cx="11160125" cy="450033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000" dirty="0"/>
              <a:t>energetische Gebäudesanierung, bei der vorgefertigte und standardisierte Bauteile für Fassade, Dach und Haustechnik zum Einsatz kommen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000" dirty="0"/>
              <a:t>Serielles Sanieren </a:t>
            </a:r>
            <a:r>
              <a:rPr lang="de-DE" sz="2000" b="1" dirty="0"/>
              <a:t>muss</a:t>
            </a:r>
            <a:r>
              <a:rPr lang="de-DE" sz="2000" dirty="0"/>
              <a:t> für eine </a:t>
            </a:r>
            <a:r>
              <a:rPr lang="de-DE" sz="2000" b="1" dirty="0"/>
              <a:t>breite Anwendung </a:t>
            </a:r>
          </a:p>
          <a:p>
            <a:pPr marL="1003300" lvl="8" indent="-285750">
              <a:buFont typeface="Wingdings" panose="05000000000000000000" pitchFamily="2" charset="2"/>
              <a:buChar char="Ø"/>
            </a:pPr>
            <a:r>
              <a:rPr lang="de-DE" sz="1800" b="1" dirty="0"/>
              <a:t>kostenoptimaler werden</a:t>
            </a:r>
          </a:p>
          <a:p>
            <a:pPr marL="1003300" lvl="8" indent="-285750">
              <a:buFont typeface="Wingdings" panose="05000000000000000000" pitchFamily="2" charset="2"/>
              <a:buChar char="Ø"/>
            </a:pPr>
            <a:r>
              <a:rPr lang="de-DE" sz="1800" b="1" dirty="0" err="1"/>
              <a:t>SerSan</a:t>
            </a:r>
            <a:r>
              <a:rPr lang="de-DE" sz="1800" b="1" dirty="0"/>
              <a:t> Angebote transparenter werden </a:t>
            </a:r>
          </a:p>
          <a:p>
            <a:pPr>
              <a:buNone/>
            </a:pPr>
            <a:endParaRPr lang="de-DE" sz="1800" b="1" dirty="0"/>
          </a:p>
          <a:p>
            <a:pPr>
              <a:buNone/>
            </a:pPr>
            <a:r>
              <a:rPr lang="de-DE" sz="1800" b="1" dirty="0"/>
              <a:t>GdW RV für </a:t>
            </a:r>
            <a:r>
              <a:rPr lang="de-DE" sz="1800" b="1" dirty="0" err="1"/>
              <a:t>SerSan</a:t>
            </a:r>
            <a:r>
              <a:rPr lang="de-DE" sz="1800" b="1" dirty="0"/>
              <a:t> 2027</a:t>
            </a:r>
          </a:p>
          <a:p>
            <a:pPr marL="266700">
              <a:buNone/>
            </a:pPr>
            <a:r>
              <a:rPr lang="de-DE" sz="2000" dirty="0"/>
              <a:t>Partner</a:t>
            </a:r>
          </a:p>
          <a:p>
            <a:pPr marL="622300" lvl="5" indent="0">
              <a:buFont typeface="Wingdings" panose="05000000000000000000" pitchFamily="2" charset="2"/>
              <a:buChar char="Ø"/>
            </a:pPr>
            <a:r>
              <a:rPr lang="de-DE" sz="2000" dirty="0"/>
              <a:t>DENA</a:t>
            </a:r>
          </a:p>
          <a:p>
            <a:pPr marL="622300" lvl="5" indent="0">
              <a:buFont typeface="Wingdings" panose="05000000000000000000" pitchFamily="2" charset="2"/>
              <a:buChar char="Ø"/>
            </a:pPr>
            <a:r>
              <a:rPr lang="de-DE" sz="2000" dirty="0"/>
              <a:t>HDB</a:t>
            </a:r>
          </a:p>
          <a:p>
            <a:pPr marL="622300" lvl="5" indent="0">
              <a:buFont typeface="Wingdings" panose="05000000000000000000" pitchFamily="2" charset="2"/>
              <a:buChar char="Ø"/>
            </a:pPr>
            <a:r>
              <a:rPr lang="de-DE" sz="2000" dirty="0"/>
              <a:t>BMWE und BMWSB</a:t>
            </a:r>
          </a:p>
          <a:p>
            <a:pPr marL="622300" lvl="5" indent="0">
              <a:buNone/>
            </a:pPr>
            <a:endParaRPr lang="de-DE" sz="2000" dirty="0"/>
          </a:p>
          <a:p>
            <a:pPr marL="266700" lvl="1" indent="0">
              <a:buNone/>
            </a:pPr>
            <a:r>
              <a:rPr lang="de-DE" sz="2000" dirty="0"/>
              <a:t>Bekanntmachung der Ausschreibung ca. </a:t>
            </a:r>
            <a:r>
              <a:rPr lang="de-DE" sz="2000" b="1" dirty="0"/>
              <a:t>08.2026</a:t>
            </a:r>
            <a:endParaRPr lang="de-DE" sz="2000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6CE27B11-954C-451A-41BF-E7E1D1CAC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de-DE" sz="2800" dirty="0"/>
              <a:t>GdW Rahmenvereinbarung </a:t>
            </a:r>
            <a:r>
              <a:rPr lang="de-DE" sz="2800" dirty="0" err="1"/>
              <a:t>SerSan</a:t>
            </a:r>
            <a:r>
              <a:rPr lang="de-DE" sz="2800" dirty="0"/>
              <a:t> 1.0</a:t>
            </a:r>
            <a:endParaRPr lang="de-DE" sz="25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0910D4F-4846-1E17-30F5-AC8565F88E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0884" y="1526314"/>
            <a:ext cx="3629397" cy="241186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A2C6E1C-40E1-84A7-BAAC-F7F60D1E17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952" y="3429000"/>
            <a:ext cx="3396329" cy="227875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6BEA602-0725-8183-F44E-CB6476C136E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3952" y="4309609"/>
            <a:ext cx="3396329" cy="227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37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A9B9F-38B6-5D77-85D4-80077D8D1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365B5D42-BB00-3D3C-0073-5030CD42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3087384"/>
            <a:ext cx="11160063" cy="360362"/>
          </a:xfrm>
        </p:spPr>
        <p:txBody>
          <a:bodyPr/>
          <a:lstStyle/>
          <a:p>
            <a:r>
              <a:rPr lang="de-DE" dirty="0"/>
              <a:t>Elemente der Rahmenvereinbarung/</a:t>
            </a:r>
            <a:br>
              <a:rPr lang="de-DE" dirty="0"/>
            </a:br>
            <a:r>
              <a:rPr lang="de-DE" dirty="0"/>
              <a:t>Leistungsinhalt (Überblick)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90A23C9-19D9-DA6F-2686-E9551DDD2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6CB4B-C3F4-4B8A-B229-AFCAEA9335BB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AB2B10-4756-07FD-0CAD-20847C5ED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840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12B83-7C96-A47C-25F0-37253E0DA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84FD492-7546-9CD7-6050-42A90E605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FEC918-BCAF-D5C4-58C6-D165CEED6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C9B45E4-52B2-2681-7411-1A3FC4C98B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298" y="1458169"/>
            <a:ext cx="11160062" cy="266409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Grundsatz: </a:t>
            </a:r>
          </a:p>
          <a:p>
            <a:pPr lvl="1" indent="0">
              <a:buNone/>
            </a:pPr>
            <a:r>
              <a:rPr lang="de-DE" dirty="0"/>
              <a:t>Rahmenvereinbarung ist im Einzelabruf anwendbar für alle Wohnungsbestände (sowie gewerbliche und öffentliche Bestände), die für eine serielle Sanierung geeignet sind. </a:t>
            </a:r>
          </a:p>
          <a:p>
            <a:pPr>
              <a:buNone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5 Referenzgebäudetypen</a:t>
            </a:r>
          </a:p>
          <a:p>
            <a:pPr lvl="1" indent="0">
              <a:buNone/>
            </a:pPr>
            <a:r>
              <a:rPr lang="de-DE" dirty="0"/>
              <a:t>Je Referenzgebäudetyp dient ein konkreter Gebäuderepräsentant als Kalkulationsgrundlage und Vergleichsmaßstab. </a:t>
            </a:r>
          </a:p>
          <a:p>
            <a:pPr lvl="1" indent="0">
              <a:buNone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Für den Einzelabruf wählt ein Abrufberechtigter das Los mit dem Referenzgebäudetypen aus, der dem zu sanierenden Gebäudebestand hinsichtlich der baulichen Struktur und/oder der zu erbringenden Leistungen am nächsten kommt.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D3072D6-6BC4-7868-CD57-703795DAF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Anwendbarkeit der Rahmenvereinbarung</a:t>
            </a:r>
            <a:br>
              <a:rPr lang="de-DE" dirty="0"/>
            </a:br>
            <a:r>
              <a:rPr lang="de-DE" dirty="0"/>
              <a:t>Gebäudetypen als Vergleichsmaßstab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E45BB4-9082-E07C-DD08-01D09193F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60" y="5063186"/>
            <a:ext cx="1649130" cy="110980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7D610DD-B858-BEB9-B53F-650781C58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7787" y="5074125"/>
            <a:ext cx="1588796" cy="108792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41FC2A8-81E1-F390-E263-1A0006079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4380" y="4951668"/>
            <a:ext cx="1269775" cy="133284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4999284-4D9F-9FD5-DA0F-BB246A031F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622"/>
          <a:stretch>
            <a:fillRect/>
          </a:stretch>
        </p:blipFill>
        <p:spPr>
          <a:xfrm>
            <a:off x="7141952" y="5098924"/>
            <a:ext cx="2202434" cy="103833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75F1353-52C1-498E-A79F-585C2937F3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2184" y="5080326"/>
            <a:ext cx="1771176" cy="107552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CFE81F3-9DD3-B4B2-1104-EAC5A202E336}"/>
              </a:ext>
            </a:extLst>
          </p:cNvPr>
          <p:cNvSpPr txBox="1"/>
          <p:nvPr/>
        </p:nvSpPr>
        <p:spPr>
          <a:xfrm>
            <a:off x="2209004" y="6630445"/>
            <a:ext cx="9755457" cy="2275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358775">
              <a:lnSpc>
                <a:spcPct val="120000"/>
              </a:lnSpc>
              <a:spcAft>
                <a:spcPts val="1200"/>
              </a:spcAft>
              <a:buClr>
                <a:schemeClr val="accent1"/>
              </a:buClr>
            </a:pPr>
            <a:r>
              <a:rPr lang="de-DE" sz="900" dirty="0"/>
              <a:t>Fotos zur Illustration, werden durch Bildmaterial von Gebäuden ersetzt, zu denen die Angebots-relevanten Kenngrößen durch das </a:t>
            </a:r>
            <a:r>
              <a:rPr lang="de-DE" sz="900" dirty="0" err="1"/>
              <a:t>Prüfbüro</a:t>
            </a:r>
            <a:r>
              <a:rPr lang="de-DE" sz="900" dirty="0"/>
              <a:t> geliefert werden.</a:t>
            </a:r>
          </a:p>
        </p:txBody>
      </p:sp>
    </p:spTree>
    <p:extLst>
      <p:ext uri="{BB962C8B-B14F-4D97-AF65-F5344CB8AC3E}">
        <p14:creationId xmlns:p14="http://schemas.microsoft.com/office/powerpoint/2010/main" val="2939489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47493-E322-2C40-6689-A13EC1C74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FABE90-C341-E203-F06F-FC61C56D4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2B07-4B39-4C22-8CCA-5832F6990549}" type="datetime1">
              <a:rPr lang="de-DE" smtClean="0"/>
              <a:t>21.08.2026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CF688A-0FFB-8145-AC3F-44AA259C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4EE0-1255-4C4D-93F1-26AC3979C234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9A247E4-4F61-41C2-607D-6A7ED414C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7645" y="1093544"/>
            <a:ext cx="11160000" cy="700000"/>
          </a:xfrm>
        </p:spPr>
        <p:txBody>
          <a:bodyPr>
            <a:noAutofit/>
          </a:bodyPr>
          <a:lstStyle/>
          <a:p>
            <a:pPr>
              <a:spcBef>
                <a:spcPts val="900"/>
              </a:spcBef>
              <a:buNone/>
            </a:pPr>
            <a:r>
              <a:rPr lang="de-DE" dirty="0"/>
              <a:t>Die fünf Referenzgebäudetypen stehen stellvertretend für den Gebäudebestand im Anwendungsbereich der Rahmenvereinbarung. Sie weisen im Ausgangszustand einen hohen Energieverbrauch auf und sollen in den nächsten Jahren prioritär saniert werden: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9B96E89-3343-8E14-506E-5E1126B0C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Referenzgebäudetypen – Überblick</a:t>
            </a:r>
          </a:p>
        </p:txBody>
      </p:sp>
      <p:graphicFrame>
        <p:nvGraphicFramePr>
          <p:cNvPr id="270" name="Tabelle Referenzgebäudetypen"/>
          <p:cNvGraphicFramePr>
            <a:graphicFrameLocks noGrp="1"/>
          </p:cNvGraphicFramePr>
          <p:nvPr/>
        </p:nvGraphicFramePr>
        <p:xfrm>
          <a:off x="516000" y="2300000"/>
          <a:ext cx="11160000" cy="3680000"/>
        </p:xfrm>
        <a:graphic>
          <a:graphicData uri="http://schemas.openxmlformats.org/drawingml/2006/table">
            <a:tbl>
              <a:tblPr firstRow="1" bandRow="1"/>
              <a:tblGrid>
                <a:gridCol w="175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1050" b="1" dirty="0">
                          <a:solidFill>
                            <a:srgbClr val="FFFFFF"/>
                          </a:solidFill>
                        </a:rPr>
                        <a:t>Merkmal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050" b="1" dirty="0">
                          <a:solidFill>
                            <a:srgbClr val="FFFFFF"/>
                          </a:solidFill>
                        </a:rPr>
                        <a:t>Typ 1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050" b="1" dirty="0">
                          <a:solidFill>
                            <a:srgbClr val="FFFFFF"/>
                          </a:solidFill>
                        </a:rPr>
                        <a:t>Typ 2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050" b="1" dirty="0">
                          <a:solidFill>
                            <a:srgbClr val="FFFFFF"/>
                          </a:solidFill>
                        </a:rPr>
                        <a:t>Typ 3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050" b="1" dirty="0">
                          <a:solidFill>
                            <a:srgbClr val="FFFFFF"/>
                          </a:solidFill>
                        </a:rPr>
                        <a:t>Typ 4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050" b="1" dirty="0">
                          <a:solidFill>
                            <a:srgbClr val="FFFFFF"/>
                          </a:solidFill>
                        </a:rPr>
                        <a:t>Typ 5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1C38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b="1" dirty="0">
                          <a:solidFill>
                            <a:srgbClr val="000000"/>
                          </a:solidFill>
                        </a:rPr>
                        <a:t>Gebäudetypologie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zweigeschossiges Siedlungsgebäude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drei- und mehrgeschossiges Siedlungsgebäude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drei- und mehrgeschossiges Siedlungsgebäude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industrieller Wohnungsbau (DDR-Serientypen der IW-/Q-Reihe)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industrieller Wohnungsbau (Plattenbauweise WBS 70 Ost; Großsiedlungsbau West)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b="1" dirty="0">
                          <a:solidFill>
                            <a:srgbClr val="000000"/>
                          </a:solidFill>
                        </a:rPr>
                        <a:t>Baualtersklasse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1950er-Jahre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1950er bis 1970er-Jahre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1960er und 1970er Jahre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Ende der 1950er bis in die 1980er Jahre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1970er-Jahre (Ost/DDR bis Ende der 1980er Jahre)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b="1" dirty="0">
                          <a:solidFill>
                            <a:srgbClr val="000000"/>
                          </a:solidFill>
                        </a:rPr>
                        <a:t>Geschossigkeit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2 Vollgeschosse zzgl. Dachgeschoss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mindestens 3 Vollgeschosse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mindestens 3 Vollgeschosse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mindestens 3 Vollgeschosse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mindestens 3 Vollgeschosse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b="1" dirty="0">
                          <a:solidFill>
                            <a:srgbClr val="000000"/>
                          </a:solidFill>
                        </a:rPr>
                        <a:t>Deckenkonstruktion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Holz-/Fehldecken, Betondecken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Holzdecke, Betondecke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Betondecke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Betondecke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Betondecke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b="1" dirty="0">
                          <a:solidFill>
                            <a:srgbClr val="000000"/>
                          </a:solidFill>
                        </a:rPr>
                        <a:t>Dachform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Steildach (bewohnt/unbewohnt)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Steildach (bewohnt/unbewohnt)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Steildach (bewohnt/unbewohnt)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Steildach (i. d. R. unbewohnt, teils bewohnt), Flach-/Neigungsdach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Flachdach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b="1" dirty="0">
                          <a:solidFill>
                            <a:srgbClr val="000000"/>
                          </a:solidFill>
                        </a:rPr>
                        <a:t>Balkone/Loggien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ohne Balkone/Loggien, eingezogene Loggien, Balkone – auch in Kombinationen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wie Typ 1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wie Typ 1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wie Typ 1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de-DE" sz="950" dirty="0">
                          <a:solidFill>
                            <a:srgbClr val="000000"/>
                          </a:solidFill>
                        </a:rPr>
                        <a:t>i. d. R. vor die Fassade gerückte, teils eingezogene Loggien</a:t>
                      </a:r>
                    </a:p>
                  </a:txBody>
                  <a:tcPr marL="45720" marR="45720" marT="21600" marB="21600" anchor="ctr">
                    <a:lnL w="6350">
                      <a:solidFill>
                        <a:srgbClr val="BFBFBF"/>
                      </a:solidFill>
                    </a:lnL>
                    <a:lnR w="6350">
                      <a:solidFill>
                        <a:srgbClr val="BFBFBF"/>
                      </a:solidFill>
                    </a:lnR>
                    <a:lnT w="6350">
                      <a:solidFill>
                        <a:srgbClr val="BFBFBF"/>
                      </a:solidFill>
                    </a:lnT>
                    <a:lnB w="6350">
                      <a:solidFill>
                        <a:srgbClr val="BFBFBF"/>
                      </a:solidFill>
                    </a:lnB>
                    <a:solidFill>
                      <a:srgbClr val="E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40112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GdW - Die Wohnungswirtschaft">
      <a:dk1>
        <a:sysClr val="windowText" lastClr="000000"/>
      </a:dk1>
      <a:lt1>
        <a:sysClr val="window" lastClr="FFFFFF"/>
      </a:lt1>
      <a:dk2>
        <a:srgbClr val="333333"/>
      </a:dk2>
      <a:lt2>
        <a:srgbClr val="FFFFFF"/>
      </a:lt2>
      <a:accent1>
        <a:srgbClr val="5D2082"/>
      </a:accent1>
      <a:accent2>
        <a:srgbClr val="1C388F"/>
      </a:accent2>
      <a:accent3>
        <a:srgbClr val="009BB5"/>
      </a:accent3>
      <a:accent4>
        <a:srgbClr val="C7D300"/>
      </a:accent4>
      <a:accent5>
        <a:srgbClr val="9873B1"/>
      </a:accent5>
      <a:accent6>
        <a:srgbClr val="787CBB"/>
      </a:accent6>
      <a:hlink>
        <a:srgbClr val="009BB5"/>
      </a:hlink>
      <a:folHlink>
        <a:srgbClr val="009BB5"/>
      </a:folHlink>
    </a:clrScheme>
    <a:fontScheme name="GdW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80000" tIns="90000" rIns="180000" bIns="0" rtlCol="0" anchor="t" anchorCtr="0"/>
      <a:lstStyle>
        <a:defPPr algn="ctr">
          <a:lnSpc>
            <a:spcPct val="120000"/>
          </a:lnSpc>
          <a:spcAft>
            <a:spcPts val="1200"/>
          </a:spcAft>
          <a:defRPr sz="160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85750" indent="-285750" algn="l" defTabSz="358775">
          <a:lnSpc>
            <a:spcPct val="120000"/>
          </a:lnSpc>
          <a:spcAft>
            <a:spcPts val="1200"/>
          </a:spcAft>
          <a:buClr>
            <a:schemeClr val="accent1"/>
          </a:buClr>
          <a:buFont typeface="Segoe UI Symbol" panose="020B0502040204020203" pitchFamily="34" charset="0"/>
          <a:buChar char="▰"/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GdW.potx" id="{BF47E143-E621-4411-9B27-E14419784E48}" vid="{798037D5-74EB-4CAE-8CE3-6E430A8C4B2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e8c3bc-35ce-48b1-9ee3-49178b2c7468" xsi:nil="true"/>
    <lcf76f155ced4ddcb4097134ff3c332f xmlns="dc994d52-526c-43ee-8fc0-7180f752a55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6AE9CAB6A60594FA641F1C812976AAB" ma:contentTypeVersion="15" ma:contentTypeDescription="Ein neues Dokument erstellen." ma:contentTypeScope="" ma:versionID="9cc29a0c60e6e0d8b34117fa39a02af4">
  <xsd:schema xmlns:xsd="http://www.w3.org/2001/XMLSchema" xmlns:xs="http://www.w3.org/2001/XMLSchema" xmlns:p="http://schemas.microsoft.com/office/2006/metadata/properties" xmlns:ns2="dc994d52-526c-43ee-8fc0-7180f752a552" xmlns:ns3="51e8c3bc-35ce-48b1-9ee3-49178b2c7468" targetNamespace="http://schemas.microsoft.com/office/2006/metadata/properties" ma:root="true" ma:fieldsID="b86ce546e30303819cd2ece589bcfe82" ns2:_="" ns3:_="">
    <xsd:import namespace="dc994d52-526c-43ee-8fc0-7180f752a552"/>
    <xsd:import namespace="51e8c3bc-35ce-48b1-9ee3-49178b2c746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994d52-526c-43ee-8fc0-7180f752a55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92e46f5f-fe5d-4dfc-99f5-6a4a045ee5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e8c3bc-35ce-48b1-9ee3-49178b2c746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d5cec8d3-5cd0-4e07-afe2-423ed68f7a9d}" ma:internalName="TaxCatchAll" ma:showField="CatchAllData" ma:web="51e8c3bc-35ce-48b1-9ee3-49178b2c74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5C0F27-F154-43CA-A2BC-A0A0D9DCC19D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dc994d52-526c-43ee-8fc0-7180f752a552"/>
    <ds:schemaRef ds:uri="51e8c3bc-35ce-48b1-9ee3-49178b2c7468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6814FC4-14C9-4159-95B8-6BA7322D1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994d52-526c-43ee-8fc0-7180f752a552"/>
    <ds:schemaRef ds:uri="51e8c3bc-35ce-48b1-9ee3-49178b2c74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109125-FA26-40D7-8996-D91D6CA0A8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GdW</Template>
  <TotalTime>0</TotalTime>
  <Words>2500</Words>
  <Application>Microsoft Office PowerPoint</Application>
  <PresentationFormat>Breitbild</PresentationFormat>
  <Paragraphs>350</Paragraphs>
  <Slides>24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2" baseType="lpstr">
      <vt:lpstr>Meta Offc</vt:lpstr>
      <vt:lpstr>Segoe UI Symbol</vt:lpstr>
      <vt:lpstr>Open Sans</vt:lpstr>
      <vt:lpstr>Aptos</vt:lpstr>
      <vt:lpstr>Inter Medium</vt:lpstr>
      <vt:lpstr>Wingdings</vt:lpstr>
      <vt:lpstr>Arial</vt:lpstr>
      <vt:lpstr>Master</vt:lpstr>
      <vt:lpstr>Rahmenvereinbarung „Serielles Sanieren“  Gestaltung und Durchführung eines Ausschreibungsverfahrens für eine Rahmenvereinbarung „Serielles Sanieren“</vt:lpstr>
      <vt:lpstr>Wohnungswirtschaft im Spannungsfeld  EPBD / GModG / WPG / CO2-Preis / AVBFernwärmeV  </vt:lpstr>
      <vt:lpstr>Eigener Wohnungsbestand 2023 nach Energieeffizienzklassen  in % aller klassifizierbarer WE im eigenen Bestand</vt:lpstr>
      <vt:lpstr>Entwicklung der Treibhausgas-Emissionen und Projektionen bis 2030 in Deutschland (UBA 30.06.2026)</vt:lpstr>
      <vt:lpstr>serielle und modulare Technologien in der Sanierung- Erwartungen und Realität</vt:lpstr>
      <vt:lpstr>GdW Rahmenvereinbarung SerSan 1.0</vt:lpstr>
      <vt:lpstr>Elemente der Rahmenvereinbarung/ Leistungsinhalt (Überblick)</vt:lpstr>
      <vt:lpstr>Anwendbarkeit der Rahmenvereinbarung Gebäudetypen als Vergleichsmaßstab</vt:lpstr>
      <vt:lpstr>Referenzgebäudetypen – Überblick</vt:lpstr>
      <vt:lpstr>Gebäuderepräsentanten – Ausgangssituation für die Kalkulation</vt:lpstr>
      <vt:lpstr>Überblick über die Fachlose</vt:lpstr>
      <vt:lpstr>Überblick über Standardleistungen (FLB Kapitel 3)</vt:lpstr>
      <vt:lpstr>Leistungsbilder je Fachlos (FLB Kapitel 4)</vt:lpstr>
      <vt:lpstr>Optionale Leistungen (Verfahrensbrief Kapitel 4)</vt:lpstr>
      <vt:lpstr>Kenndaten zum GdW Ausschreibungsverfahren</vt:lpstr>
      <vt:lpstr>Adressaten der Ausschreibung (Festlegungen)</vt:lpstr>
      <vt:lpstr>Regionallose – Zuordnung der Bundesländer</vt:lpstr>
      <vt:lpstr>Eignungskriterien für die Teilnahme</vt:lpstr>
      <vt:lpstr>Auswahlkriterien für Bieter/Bietergemeinschaften</vt:lpstr>
      <vt:lpstr>Bewertungskriterien für die Angebote (im anfänglichen Ausschreibungsverfahren)</vt:lpstr>
      <vt:lpstr>Zeitplanung für  das weitere Verfahren</vt:lpstr>
      <vt:lpstr>Wesentliche nächste Schritte im Verfahren</vt:lpstr>
      <vt:lpstr>Überblick über das gesamte Verfahren</vt:lpstr>
      <vt:lpstr>to be continued</vt:lpstr>
    </vt:vector>
  </TitlesOfParts>
  <Company>GdW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 steht der Titel über 1 oder bis zu 3 Zeile(n)</dc:title>
  <dc:subject/>
  <dc:creator>Viehrig</dc:creator>
  <cp:keywords/>
  <cp:lastModifiedBy>Viehrig, Fabian</cp:lastModifiedBy>
  <cp:revision>27</cp:revision>
  <cp:lastPrinted>2026-06-29T09:47:57Z</cp:lastPrinted>
  <dcterms:created xsi:type="dcterms:W3CDTF">2025-06-17T14:05:07Z</dcterms:created>
  <dcterms:modified xsi:type="dcterms:W3CDTF">2026-08-21T13:40:03Z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0x01010016AE9CAB6A60594FA641F1C812976AAB</vt:lpwstr>
  </property>
</Properties>
</file>